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79" r:id="rId7"/>
    <p:sldId id="280" r:id="rId8"/>
    <p:sldId id="256" r:id="rId9"/>
    <p:sldId id="259" r:id="rId10"/>
    <p:sldId id="260" r:id="rId11"/>
    <p:sldId id="261" r:id="rId12"/>
    <p:sldId id="262" r:id="rId13"/>
    <p:sldId id="263" r:id="rId14"/>
    <p:sldId id="264" r:id="rId15"/>
    <p:sldId id="265" r:id="rId16"/>
    <p:sldId id="257" r:id="rId17"/>
    <p:sldId id="258" r:id="rId18"/>
    <p:sldId id="266" r:id="rId19"/>
    <p:sldId id="267" r:id="rId20"/>
    <p:sldId id="268" r:id="rId21"/>
    <p:sldId id="270" r:id="rId22"/>
    <p:sldId id="271" r:id="rId23"/>
    <p:sldId id="272" r:id="rId24"/>
    <p:sldId id="273" r:id="rId25"/>
    <p:sldId id="274" r:id="rId26"/>
    <p:sldId id="275" r:id="rId27"/>
    <p:sldId id="276" r:id="rId28"/>
    <p:sldId id="278" r:id="rId29"/>
    <p:sldId id="277" r:id="rId30"/>
    <p:sldId id="281"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E139B-9DC7-774A-B20B-9CE6BAF378EA}" v="1" dt="2021-04-19T20:09:47.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4660"/>
  </p:normalViewPr>
  <p:slideViewPr>
    <p:cSldViewPr snapToGrid="0">
      <p:cViewPr varScale="1">
        <p:scale>
          <a:sx n="111" d="100"/>
          <a:sy n="111"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95C118F-F04F-47ED-B8C1-C7E9892AE2CE}"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53507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5C118F-F04F-47ED-B8C1-C7E9892AE2CE}"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144777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5C118F-F04F-47ED-B8C1-C7E9892AE2CE}"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16756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846AB95-DFD0-44EF-8CA0-D886875BC937}"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5793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4BD5141-F836-4AB3-BE50-10EE05665FE6}"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1525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18DC259-4D0F-48DC-9636-0097F70FB09C}"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0019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E13DAF-8D87-44B5-857E-F315CD1971A3}"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705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FA7523-C1E0-4EE5-A076-2724F45F8328}" type="datetime1">
              <a:rPr lang="de-DE" smtClean="0">
                <a:solidFill>
                  <a:prstClr val="black">
                    <a:tint val="75000"/>
                  </a:prstClr>
                </a:solidFill>
              </a:rPr>
              <a:pPr/>
              <a:t>20.04.2021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1669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2A4ECA0-DD16-43D8-ABCE-4AC52EB82603}" type="datetime1">
              <a:rPr lang="de-DE" smtClean="0">
                <a:solidFill>
                  <a:prstClr val="black">
                    <a:tint val="75000"/>
                  </a:prstClr>
                </a:solidFill>
              </a:rPr>
              <a:pPr/>
              <a:t>20.04.2021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694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21363B-6C62-4EBA-AC88-DF5F0A357BEF}" type="datetime1">
              <a:rPr lang="de-DE" smtClean="0">
                <a:solidFill>
                  <a:prstClr val="black">
                    <a:tint val="75000"/>
                  </a:prstClr>
                </a:solidFill>
              </a:rPr>
              <a:pPr/>
              <a:t>20.04.2021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99293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D52372E-9CF3-4B3D-9D0E-F5FB0EECD27E}"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8812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5C118F-F04F-47ED-B8C1-C7E9892AE2CE}"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2074282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729C63-46CE-4910-ADDB-CD46142F6085}"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8467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705782-9B69-4903-A172-2285E22D70C5}"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08863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A1EFD5-066C-4BF4-9922-61827FA125EA}"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6993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846AB95-DFD0-44EF-8CA0-D886875BC937}"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03530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4BD5141-F836-4AB3-BE50-10EE05665FE6}"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34265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18DC259-4D0F-48DC-9636-0097F70FB09C}"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22410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E13DAF-8D87-44B5-857E-F315CD1971A3}"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688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FA7523-C1E0-4EE5-A076-2724F45F8328}" type="datetime1">
              <a:rPr lang="de-DE" smtClean="0">
                <a:solidFill>
                  <a:prstClr val="black">
                    <a:tint val="75000"/>
                  </a:prstClr>
                </a:solidFill>
              </a:rPr>
              <a:pPr/>
              <a:t>20.04.2021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82820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2A4ECA0-DD16-43D8-ABCE-4AC52EB82603}" type="datetime1">
              <a:rPr lang="de-DE" smtClean="0">
                <a:solidFill>
                  <a:prstClr val="black">
                    <a:tint val="75000"/>
                  </a:prstClr>
                </a:solidFill>
              </a:rPr>
              <a:pPr/>
              <a:t>20.04.2021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57172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21363B-6C62-4EBA-AC88-DF5F0A357BEF}" type="datetime1">
              <a:rPr lang="de-DE" smtClean="0">
                <a:solidFill>
                  <a:prstClr val="black">
                    <a:tint val="75000"/>
                  </a:prstClr>
                </a:solidFill>
              </a:rPr>
              <a:pPr/>
              <a:t>20.04.2021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0683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95C118F-F04F-47ED-B8C1-C7E9892AE2CE}" type="datetimeFigureOut">
              <a:rPr lang="de-DE" smtClean="0"/>
              <a:t>20.04.2021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4243888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D52372E-9CF3-4B3D-9D0E-F5FB0EECD27E}"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49666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729C63-46CE-4910-ADDB-CD46142F6085}"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72698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705782-9B69-4903-A172-2285E22D70C5}"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53409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A1EFD5-066C-4BF4-9922-61827FA125EA}"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63585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846AB95-DFD0-44EF-8CA0-D886875BC937}"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82799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4BD5141-F836-4AB3-BE50-10EE05665FE6}"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689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18DC259-4D0F-48DC-9636-0097F70FB09C}"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34376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E13DAF-8D87-44B5-857E-F315CD1971A3}"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73377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FA7523-C1E0-4EE5-A076-2724F45F8328}" type="datetime1">
              <a:rPr lang="de-DE" smtClean="0">
                <a:solidFill>
                  <a:prstClr val="black">
                    <a:tint val="75000"/>
                  </a:prstClr>
                </a:solidFill>
              </a:rPr>
              <a:pPr/>
              <a:t>20.04.2021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94579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2A4ECA0-DD16-43D8-ABCE-4AC52EB82603}" type="datetime1">
              <a:rPr lang="de-DE" smtClean="0">
                <a:solidFill>
                  <a:prstClr val="black">
                    <a:tint val="75000"/>
                  </a:prstClr>
                </a:solidFill>
              </a:rPr>
              <a:pPr/>
              <a:t>20.04.2021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076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95C118F-F04F-47ED-B8C1-C7E9892AE2CE}"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2477817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21363B-6C62-4EBA-AC88-DF5F0A357BEF}" type="datetime1">
              <a:rPr lang="de-DE" smtClean="0">
                <a:solidFill>
                  <a:prstClr val="black">
                    <a:tint val="75000"/>
                  </a:prstClr>
                </a:solidFill>
              </a:rPr>
              <a:pPr/>
              <a:t>20.04.2021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28349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D52372E-9CF3-4B3D-9D0E-F5FB0EECD27E}"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14747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729C63-46CE-4910-ADDB-CD46142F6085}"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8350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705782-9B69-4903-A172-2285E22D70C5}"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9734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A1EFD5-066C-4BF4-9922-61827FA125EA}"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06471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846AB95-DFD0-44EF-8CA0-D886875BC937}"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95358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4BD5141-F836-4AB3-BE50-10EE05665FE6}"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49023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18DC259-4D0F-48DC-9636-0097F70FB09C}"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65691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E13DAF-8D87-44B5-857E-F315CD1971A3}"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76284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FA7523-C1E0-4EE5-A076-2724F45F8328}" type="datetime1">
              <a:rPr lang="de-DE" smtClean="0">
                <a:solidFill>
                  <a:prstClr val="black">
                    <a:tint val="75000"/>
                  </a:prstClr>
                </a:solidFill>
              </a:rPr>
              <a:pPr/>
              <a:t>20.04.2021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4393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95C118F-F04F-47ED-B8C1-C7E9892AE2CE}" type="datetimeFigureOut">
              <a:rPr lang="de-DE" smtClean="0"/>
              <a:t>20.04.2021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5769101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2A4ECA0-DD16-43D8-ABCE-4AC52EB82603}" type="datetime1">
              <a:rPr lang="de-DE" smtClean="0">
                <a:solidFill>
                  <a:prstClr val="black">
                    <a:tint val="75000"/>
                  </a:prstClr>
                </a:solidFill>
              </a:rPr>
              <a:pPr/>
              <a:t>20.04.2021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32295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21363B-6C62-4EBA-AC88-DF5F0A357BEF}" type="datetime1">
              <a:rPr lang="de-DE" smtClean="0">
                <a:solidFill>
                  <a:prstClr val="black">
                    <a:tint val="75000"/>
                  </a:prstClr>
                </a:solidFill>
              </a:rPr>
              <a:pPr/>
              <a:t>20.04.2021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4031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D52372E-9CF3-4B3D-9D0E-F5FB0EECD27E}"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09574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729C63-46CE-4910-ADDB-CD46142F6085}"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7229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705782-9B69-4903-A172-2285E22D70C5}"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60591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A1EFD5-066C-4BF4-9922-61827FA125EA}"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80298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846AB95-DFD0-44EF-8CA0-D886875BC937}"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19800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4BD5141-F836-4AB3-BE50-10EE05665FE6}"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0792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18DC259-4D0F-48DC-9636-0097F70FB09C}"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03053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E13DAF-8D87-44B5-857E-F315CD1971A3}"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8760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95C118F-F04F-47ED-B8C1-C7E9892AE2CE}" type="datetimeFigureOut">
              <a:rPr lang="de-DE" smtClean="0"/>
              <a:t>20.04.2021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2808114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FA7523-C1E0-4EE5-A076-2724F45F8328}" type="datetime1">
              <a:rPr lang="de-DE" smtClean="0">
                <a:solidFill>
                  <a:prstClr val="black">
                    <a:tint val="75000"/>
                  </a:prstClr>
                </a:solidFill>
              </a:rPr>
              <a:pPr/>
              <a:t>20.04.2021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14328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2A4ECA0-DD16-43D8-ABCE-4AC52EB82603}" type="datetime1">
              <a:rPr lang="de-DE" smtClean="0">
                <a:solidFill>
                  <a:prstClr val="black">
                    <a:tint val="75000"/>
                  </a:prstClr>
                </a:solidFill>
              </a:rPr>
              <a:pPr/>
              <a:t>20.04.2021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51426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21363B-6C62-4EBA-AC88-DF5F0A357BEF}" type="datetime1">
              <a:rPr lang="de-DE" smtClean="0">
                <a:solidFill>
                  <a:prstClr val="black">
                    <a:tint val="75000"/>
                  </a:prstClr>
                </a:solidFill>
              </a:rPr>
              <a:pPr/>
              <a:t>20.04.2021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19826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D52372E-9CF3-4B3D-9D0E-F5FB0EECD27E}"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6446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729C63-46CE-4910-ADDB-CD46142F6085}" type="datetime1">
              <a:rPr lang="de-DE" smtClean="0">
                <a:solidFill>
                  <a:prstClr val="black">
                    <a:tint val="75000"/>
                  </a:prstClr>
                </a:solidFill>
              </a:rPr>
              <a:pPr/>
              <a:t>20.04.2021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27957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705782-9B69-4903-A172-2285E22D70C5}"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28472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A1EFD5-066C-4BF4-9922-61827FA125EA}"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6470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5C118F-F04F-47ED-B8C1-C7E9892AE2CE}" type="datetimeFigureOut">
              <a:rPr lang="de-DE" smtClean="0"/>
              <a:t>20.04.2021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177619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95C118F-F04F-47ED-B8C1-C7E9892AE2CE}"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8752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95C118F-F04F-47ED-B8C1-C7E9892AE2CE}" type="datetimeFigureOut">
              <a:rPr lang="de-DE" smtClean="0"/>
              <a:t>20.04.2021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6A5C2A-B491-4BEB-81B1-06436F705120}" type="slidenum">
              <a:rPr lang="de-DE" smtClean="0"/>
              <a:t>‹Nr.›</a:t>
            </a:fld>
            <a:endParaRPr lang="de-DE"/>
          </a:p>
        </p:txBody>
      </p:sp>
    </p:spTree>
    <p:extLst>
      <p:ext uri="{BB962C8B-B14F-4D97-AF65-F5344CB8AC3E}">
        <p14:creationId xmlns:p14="http://schemas.microsoft.com/office/powerpoint/2010/main" val="48963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118F-F04F-47ED-B8C1-C7E9892AE2CE}" type="datetimeFigureOut">
              <a:rPr lang="de-DE" smtClean="0"/>
              <a:t>20.04.2021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A5C2A-B491-4BEB-81B1-06436F705120}" type="slidenum">
              <a:rPr lang="de-DE" smtClean="0"/>
              <a:t>‹Nr.›</a:t>
            </a:fld>
            <a:endParaRPr lang="de-DE"/>
          </a:p>
        </p:txBody>
      </p:sp>
    </p:spTree>
    <p:extLst>
      <p:ext uri="{BB962C8B-B14F-4D97-AF65-F5344CB8AC3E}">
        <p14:creationId xmlns:p14="http://schemas.microsoft.com/office/powerpoint/2010/main" val="356338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93271-85CF-4E8D-9650-20737897B634}"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9611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93271-85CF-4E8D-9650-20737897B634}"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98274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93271-85CF-4E8D-9650-20737897B634}"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7706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93271-85CF-4E8D-9650-20737897B634}"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459843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93271-85CF-4E8D-9650-20737897B634}" type="datetime1">
              <a:rPr lang="de-DE" smtClean="0">
                <a:solidFill>
                  <a:prstClr val="black">
                    <a:tint val="75000"/>
                  </a:prstClr>
                </a:solidFill>
              </a:rPr>
              <a:pPr/>
              <a:t>20.04.2021</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1D6DB-6D14-406E-BF13-FC7015AA5B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25397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xmlns="" id="{4E8CB1E4-8DD8-8149-AC19-C65079DB1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15" y="704606"/>
            <a:ext cx="8350740" cy="5332135"/>
          </a:xfrm>
          <a:prstGeom prst="rect">
            <a:avLst/>
          </a:prstGeom>
        </p:spPr>
      </p:pic>
      <p:pic>
        <p:nvPicPr>
          <p:cNvPr id="5" name="Inhaltsplatzhalter 4" descr="Ein Bild, das Text, Regenschirm, Zubehör enthält.&#10;&#10;Automatisch generierte Beschreibung">
            <a:extLst>
              <a:ext uri="{FF2B5EF4-FFF2-40B4-BE49-F238E27FC236}">
                <a16:creationId xmlns:a16="http://schemas.microsoft.com/office/drawing/2014/main" xmlns="" id="{3DA526FC-6A5A-8B42-8D9F-AA004F6B87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3443" y="3595585"/>
            <a:ext cx="4121428" cy="2939845"/>
          </a:xfrm>
        </p:spPr>
      </p:pic>
      <p:sp>
        <p:nvSpPr>
          <p:cNvPr id="2" name="Ellipse 1"/>
          <p:cNvSpPr/>
          <p:nvPr/>
        </p:nvSpPr>
        <p:spPr>
          <a:xfrm>
            <a:off x="3165894" y="3140015"/>
            <a:ext cx="405441" cy="3278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ln>
                <a:solidFill>
                  <a:schemeClr val="bg1"/>
                </a:solidFill>
              </a:ln>
            </a:endParaRPr>
          </a:p>
        </p:txBody>
      </p:sp>
      <p:sp>
        <p:nvSpPr>
          <p:cNvPr id="3" name="Rechteck 2"/>
          <p:cNvSpPr/>
          <p:nvPr/>
        </p:nvSpPr>
        <p:spPr>
          <a:xfrm>
            <a:off x="2346385" y="2786332"/>
            <a:ext cx="6227772" cy="809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544791" y="2984740"/>
            <a:ext cx="4468483" cy="923330"/>
          </a:xfrm>
          <a:prstGeom prst="rect">
            <a:avLst/>
          </a:prstGeom>
          <a:noFill/>
        </p:spPr>
        <p:txBody>
          <a:bodyPr wrap="square" rtlCol="0">
            <a:spAutoFit/>
          </a:bodyPr>
          <a:lstStyle/>
          <a:p>
            <a:r>
              <a:rPr lang="de-DE" dirty="0" smtClean="0"/>
              <a:t>Prof. Dr. Margrit Seckelmann, Marco Brunzel</a:t>
            </a:r>
          </a:p>
          <a:p>
            <a:endParaRPr lang="de-DE" dirty="0" smtClean="0"/>
          </a:p>
          <a:p>
            <a:r>
              <a:rPr lang="de-DE" dirty="0" smtClean="0"/>
              <a:t>Impuls: Prof. Henning Lühr, Staatsrat a. D.</a:t>
            </a:r>
            <a:endParaRPr lang="de-DE" dirty="0"/>
          </a:p>
        </p:txBody>
      </p:sp>
    </p:spTree>
    <p:extLst>
      <p:ext uri="{BB962C8B-B14F-4D97-AF65-F5344CB8AC3E}">
        <p14:creationId xmlns:p14="http://schemas.microsoft.com/office/powerpoint/2010/main" val="354130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492" y="0"/>
            <a:ext cx="10515600" cy="1325563"/>
          </a:xfrm>
        </p:spPr>
        <p:txBody>
          <a:bodyPr>
            <a:normAutofit/>
          </a:bodyPr>
          <a:lstStyle/>
          <a:p>
            <a:pPr algn="ctr"/>
            <a:endParaRPr lang="de-DE" sz="4000" dirty="0">
              <a:solidFill>
                <a:srgbClr val="C00000"/>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630314" y="985421"/>
            <a:ext cx="10395751" cy="5078028"/>
          </a:xfrm>
        </p:spPr>
        <p:txBody>
          <a:bodyPr>
            <a:normAutofit fontScale="40000" lnSpcReduction="20000"/>
          </a:bodyPr>
          <a:lstStyle/>
          <a:p>
            <a:pPr marL="0" lvl="0" indent="0">
              <a:lnSpc>
                <a:spcPct val="107000"/>
              </a:lnSpc>
              <a:spcAft>
                <a:spcPts val="1200"/>
              </a:spcAft>
              <a:buNone/>
              <a:tabLst>
                <a:tab pos="588010" algn="l"/>
              </a:tabLst>
            </a:pPr>
            <a:endParaRPr lang="de-DE" sz="3000" b="1" dirty="0">
              <a:solidFill>
                <a:srgbClr val="C00000"/>
              </a:solidFill>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07000"/>
              </a:lnSpc>
              <a:spcAft>
                <a:spcPts val="1200"/>
              </a:spcAft>
              <a:buNone/>
              <a:tabLst>
                <a:tab pos="588010" algn="l"/>
              </a:tabLst>
            </a:pPr>
            <a:r>
              <a:rPr lang="de-DE" sz="71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These 4</a:t>
            </a:r>
          </a:p>
          <a:p>
            <a:pPr marL="0" lvl="0" indent="0">
              <a:lnSpc>
                <a:spcPct val="170000"/>
              </a:lnSpc>
              <a:spcAft>
                <a:spcPts val="1200"/>
              </a:spcAft>
              <a:buNone/>
              <a:tabLst>
                <a:tab pos="588010" algn="l"/>
              </a:tabLst>
            </a:pPr>
            <a:r>
              <a:rPr lang="de-DE" sz="6600" dirty="0">
                <a:latin typeface="Arial" panose="020B0604020202020204" pitchFamily="34" charset="0"/>
                <a:ea typeface="SimSun" panose="02010600030101010101" pitchFamily="2" charset="-122"/>
                <a:cs typeface="Times New Roman" panose="02020603050405020304" pitchFamily="18" charset="0"/>
              </a:rPr>
              <a:t>Entscheidend ist darüber hinaus allerdings auch, welche gesellschaftlichen, politischen und ökonomischen Wirkungen im Politikfeld Digitalisierung der öffentlichen Verwaltung, u.a. auch durch die Sozialpartner, erfolgt sind und ob und wie diese den institutionellen Entscheidungsprozess organisatorisch und im Verfahren der föderalen Konsensbildung verändert haben</a:t>
            </a:r>
            <a:endParaRPr lang="de-DE" sz="6500" b="1" dirty="0">
              <a:solidFill>
                <a:srgbClr val="C00000"/>
              </a:solidFill>
              <a:latin typeface="Arial" panose="020B0604020202020204" pitchFamily="34" charset="0"/>
              <a:ea typeface="SimSun" panose="02010600030101010101" pitchFamily="2" charset="-122"/>
              <a:cs typeface="Times New Roman" panose="02020603050405020304" pitchFamily="18" charset="0"/>
            </a:endParaRPr>
          </a:p>
          <a:p>
            <a:pPr marL="457200" lvl="1" indent="0">
              <a:lnSpc>
                <a:spcPct val="170000"/>
              </a:lnSpc>
              <a:spcAft>
                <a:spcPts val="1200"/>
              </a:spcAft>
              <a:buNone/>
              <a:tabLst>
                <a:tab pos="588010" algn="l"/>
              </a:tabLst>
            </a:pPr>
            <a:endParaRPr lang="de-DE" sz="44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44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de-DE" dirty="0"/>
          </a:p>
        </p:txBody>
      </p:sp>
      <p:pic>
        <p:nvPicPr>
          <p:cNvPr id="4" name="Grafik 3"/>
          <p:cNvPicPr>
            <a:picLocks noChangeAspect="1"/>
          </p:cNvPicPr>
          <p:nvPr/>
        </p:nvPicPr>
        <p:blipFill>
          <a:blip r:embed="rId2"/>
          <a:stretch>
            <a:fillRect/>
          </a:stretch>
        </p:blipFill>
        <p:spPr>
          <a:xfrm>
            <a:off x="10846111" y="5338234"/>
            <a:ext cx="1015377" cy="1018116"/>
          </a:xfrm>
          <a:prstGeom prst="rect">
            <a:avLst/>
          </a:prstGeom>
        </p:spPr>
      </p:pic>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10</a:t>
            </a:fld>
            <a:endParaRPr lang="de-DE">
              <a:solidFill>
                <a:prstClr val="black">
                  <a:tint val="75000"/>
                </a:prstClr>
              </a:solidFill>
            </a:endParaRPr>
          </a:p>
        </p:txBody>
      </p:sp>
    </p:spTree>
    <p:extLst>
      <p:ext uri="{BB962C8B-B14F-4D97-AF65-F5344CB8AC3E}">
        <p14:creationId xmlns:p14="http://schemas.microsoft.com/office/powerpoint/2010/main" val="160775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2476637"/>
            <a:ext cx="12192000" cy="1904726"/>
          </a:xfrm>
          <a:prstGeom prst="rect">
            <a:avLst/>
          </a:prstGeom>
        </p:spPr>
      </p:pic>
      <p:pic>
        <p:nvPicPr>
          <p:cNvPr id="3" name="Grafik 2"/>
          <p:cNvPicPr>
            <a:picLocks noChangeAspect="1"/>
          </p:cNvPicPr>
          <p:nvPr/>
        </p:nvPicPr>
        <p:blipFill>
          <a:blip r:embed="rId3"/>
          <a:stretch>
            <a:fillRect/>
          </a:stretch>
        </p:blipFill>
        <p:spPr>
          <a:xfrm>
            <a:off x="10348411" y="5168870"/>
            <a:ext cx="1018120" cy="1018120"/>
          </a:xfrm>
          <a:prstGeom prst="rect">
            <a:avLst/>
          </a:prstGeom>
        </p:spPr>
      </p:pic>
    </p:spTree>
    <p:extLst>
      <p:ext uri="{BB962C8B-B14F-4D97-AF65-F5344CB8AC3E}">
        <p14:creationId xmlns:p14="http://schemas.microsoft.com/office/powerpoint/2010/main" val="180929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04813" y="823784"/>
            <a:ext cx="10094628" cy="5972303"/>
          </a:xfrm>
          <a:prstGeom prst="rect">
            <a:avLst/>
          </a:prstGeom>
        </p:spPr>
      </p:pic>
      <p:pic>
        <p:nvPicPr>
          <p:cNvPr id="3" name="Grafik 2"/>
          <p:cNvPicPr>
            <a:picLocks noChangeAspect="1"/>
          </p:cNvPicPr>
          <p:nvPr/>
        </p:nvPicPr>
        <p:blipFill>
          <a:blip r:embed="rId3"/>
          <a:stretch>
            <a:fillRect/>
          </a:stretch>
        </p:blipFill>
        <p:spPr>
          <a:xfrm>
            <a:off x="11114529" y="5605475"/>
            <a:ext cx="1018120" cy="1018120"/>
          </a:xfrm>
          <a:prstGeom prst="rect">
            <a:avLst/>
          </a:prstGeom>
        </p:spPr>
      </p:pic>
    </p:spTree>
    <p:extLst>
      <p:ext uri="{BB962C8B-B14F-4D97-AF65-F5344CB8AC3E}">
        <p14:creationId xmlns:p14="http://schemas.microsoft.com/office/powerpoint/2010/main" val="208658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94271" y="659027"/>
            <a:ext cx="11112843" cy="5260429"/>
          </a:xfrm>
          <a:prstGeom prst="rect">
            <a:avLst/>
          </a:prstGeom>
        </p:spPr>
      </p:pic>
      <p:sp>
        <p:nvSpPr>
          <p:cNvPr id="3" name="Abgerundetes Rechteck 2"/>
          <p:cNvSpPr/>
          <p:nvPr/>
        </p:nvSpPr>
        <p:spPr>
          <a:xfrm>
            <a:off x="9284042" y="584886"/>
            <a:ext cx="2413687" cy="807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3"/>
          <a:stretch>
            <a:fillRect/>
          </a:stretch>
        </p:blipFill>
        <p:spPr>
          <a:xfrm>
            <a:off x="10958011" y="5580761"/>
            <a:ext cx="1018120" cy="1018120"/>
          </a:xfrm>
          <a:prstGeom prst="rect">
            <a:avLst/>
          </a:prstGeom>
        </p:spPr>
      </p:pic>
    </p:spTree>
    <p:extLst>
      <p:ext uri="{BB962C8B-B14F-4D97-AF65-F5344CB8AC3E}">
        <p14:creationId xmlns:p14="http://schemas.microsoft.com/office/powerpoint/2010/main" val="271527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81952" y="218946"/>
            <a:ext cx="9655390" cy="5558227"/>
          </a:xfrm>
          <a:prstGeom prst="rect">
            <a:avLst/>
          </a:prstGeom>
        </p:spPr>
      </p:pic>
      <p:pic>
        <p:nvPicPr>
          <p:cNvPr id="3" name="Grafik 2"/>
          <p:cNvPicPr>
            <a:picLocks noChangeAspect="1"/>
          </p:cNvPicPr>
          <p:nvPr/>
        </p:nvPicPr>
        <p:blipFill>
          <a:blip r:embed="rId3"/>
          <a:stretch>
            <a:fillRect/>
          </a:stretch>
        </p:blipFill>
        <p:spPr>
          <a:xfrm>
            <a:off x="10892107" y="5490146"/>
            <a:ext cx="1018120" cy="1018120"/>
          </a:xfrm>
          <a:prstGeom prst="rect">
            <a:avLst/>
          </a:prstGeom>
        </p:spPr>
      </p:pic>
    </p:spTree>
    <p:extLst>
      <p:ext uri="{BB962C8B-B14F-4D97-AF65-F5344CB8AC3E}">
        <p14:creationId xmlns:p14="http://schemas.microsoft.com/office/powerpoint/2010/main" val="294452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48419" y="502508"/>
            <a:ext cx="9114782" cy="5280845"/>
          </a:xfrm>
          <a:prstGeom prst="rect">
            <a:avLst/>
          </a:prstGeom>
        </p:spPr>
      </p:pic>
      <p:pic>
        <p:nvPicPr>
          <p:cNvPr id="3" name="Grafik 2"/>
          <p:cNvPicPr>
            <a:picLocks noChangeAspect="1"/>
          </p:cNvPicPr>
          <p:nvPr/>
        </p:nvPicPr>
        <p:blipFill>
          <a:blip r:embed="rId3"/>
          <a:stretch>
            <a:fillRect/>
          </a:stretch>
        </p:blipFill>
        <p:spPr>
          <a:xfrm>
            <a:off x="10669686" y="5440718"/>
            <a:ext cx="1018120" cy="1018120"/>
          </a:xfrm>
          <a:prstGeom prst="rect">
            <a:avLst/>
          </a:prstGeom>
        </p:spPr>
      </p:pic>
    </p:spTree>
    <p:extLst>
      <p:ext uri="{BB962C8B-B14F-4D97-AF65-F5344CB8AC3E}">
        <p14:creationId xmlns:p14="http://schemas.microsoft.com/office/powerpoint/2010/main" val="54613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marL="0" indent="0">
              <a:buNone/>
            </a:pPr>
            <a:r>
              <a:rPr lang="de-DE" sz="5400" dirty="0"/>
              <a:t>Das OZG </a:t>
            </a:r>
          </a:p>
          <a:p>
            <a:pPr marL="0" indent="0">
              <a:buNone/>
            </a:pPr>
            <a:r>
              <a:rPr lang="de-DE" sz="5400" dirty="0"/>
              <a:t>- endlich Druck auf dem Kessel?</a:t>
            </a: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16</a:t>
            </a:fld>
            <a:endParaRPr lang="de-DE">
              <a:solidFill>
                <a:prstClr val="black">
                  <a:tint val="75000"/>
                </a:prstClr>
              </a:solidFill>
            </a:endParaRPr>
          </a:p>
        </p:txBody>
      </p:sp>
      <p:pic>
        <p:nvPicPr>
          <p:cNvPr id="5" name="Grafik 4"/>
          <p:cNvPicPr>
            <a:picLocks noChangeAspect="1"/>
          </p:cNvPicPr>
          <p:nvPr/>
        </p:nvPicPr>
        <p:blipFill>
          <a:blip r:embed="rId2"/>
          <a:stretch>
            <a:fillRect/>
          </a:stretch>
        </p:blipFill>
        <p:spPr>
          <a:xfrm>
            <a:off x="10628497" y="5078254"/>
            <a:ext cx="1018120" cy="1018120"/>
          </a:xfrm>
          <a:prstGeom prst="rect">
            <a:avLst/>
          </a:prstGeom>
        </p:spPr>
      </p:pic>
    </p:spTree>
    <p:extLst>
      <p:ext uri="{BB962C8B-B14F-4D97-AF65-F5344CB8AC3E}">
        <p14:creationId xmlns:p14="http://schemas.microsoft.com/office/powerpoint/2010/main" val="43770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865973" cy="63243"/>
          </a:xfrm>
        </p:spPr>
        <p:txBody>
          <a:bodyPr>
            <a:normAutofit fontScale="90000"/>
          </a:bodyPr>
          <a:lstStyle/>
          <a:p>
            <a:endParaRPr lang="de-DE" dirty="0"/>
          </a:p>
        </p:txBody>
      </p:sp>
      <p:pic>
        <p:nvPicPr>
          <p:cNvPr id="5" name="Inhaltsplatzhalter 4"/>
          <p:cNvPicPr>
            <a:picLocks noGrp="1" noChangeAspect="1"/>
          </p:cNvPicPr>
          <p:nvPr>
            <p:ph idx="1"/>
          </p:nvPr>
        </p:nvPicPr>
        <p:blipFill>
          <a:blip r:embed="rId2"/>
          <a:stretch>
            <a:fillRect/>
          </a:stretch>
        </p:blipFill>
        <p:spPr>
          <a:xfrm>
            <a:off x="688505" y="1548714"/>
            <a:ext cx="10204452" cy="4628249"/>
          </a:xfrm>
          <a:prstGeom prst="rect">
            <a:avLst/>
          </a:prstGeom>
        </p:spPr>
      </p:pic>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17</a:t>
            </a:fld>
            <a:endParaRPr lang="de-DE">
              <a:solidFill>
                <a:prstClr val="black">
                  <a:tint val="75000"/>
                </a:prstClr>
              </a:solidFill>
            </a:endParaRPr>
          </a:p>
        </p:txBody>
      </p:sp>
      <p:sp>
        <p:nvSpPr>
          <p:cNvPr id="6" name="Textfeld 5"/>
          <p:cNvSpPr txBox="1"/>
          <p:nvPr/>
        </p:nvSpPr>
        <p:spPr>
          <a:xfrm>
            <a:off x="9102811" y="1369327"/>
            <a:ext cx="1902940" cy="788987"/>
          </a:xfrm>
          <a:prstGeom prst="rect">
            <a:avLst/>
          </a:prstGeom>
          <a:solidFill>
            <a:schemeClr val="bg1"/>
          </a:solidFill>
        </p:spPr>
        <p:txBody>
          <a:bodyPr wrap="square" rtlCol="0">
            <a:spAutoFit/>
          </a:bodyPr>
          <a:lstStyle/>
          <a:p>
            <a:endParaRPr lang="de-DE" dirty="0"/>
          </a:p>
        </p:txBody>
      </p:sp>
      <p:pic>
        <p:nvPicPr>
          <p:cNvPr id="7" name="Grafik 6"/>
          <p:cNvPicPr>
            <a:picLocks noChangeAspect="1"/>
          </p:cNvPicPr>
          <p:nvPr/>
        </p:nvPicPr>
        <p:blipFill>
          <a:blip r:embed="rId3"/>
          <a:stretch>
            <a:fillRect/>
          </a:stretch>
        </p:blipFill>
        <p:spPr>
          <a:xfrm>
            <a:off x="10440294" y="4987638"/>
            <a:ext cx="1018120" cy="1018120"/>
          </a:xfrm>
          <a:prstGeom prst="rect">
            <a:avLst/>
          </a:prstGeom>
        </p:spPr>
      </p:pic>
    </p:spTree>
    <p:extLst>
      <p:ext uri="{BB962C8B-B14F-4D97-AF65-F5344CB8AC3E}">
        <p14:creationId xmlns:p14="http://schemas.microsoft.com/office/powerpoint/2010/main" val="14069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18</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177452" y="0"/>
            <a:ext cx="10844775" cy="6283084"/>
          </a:xfrm>
          <a:prstGeom prst="rect">
            <a:avLst/>
          </a:prstGeom>
        </p:spPr>
      </p:pic>
      <p:pic>
        <p:nvPicPr>
          <p:cNvPr id="4" name="Grafik 3"/>
          <p:cNvPicPr>
            <a:picLocks noChangeAspect="1"/>
          </p:cNvPicPr>
          <p:nvPr/>
        </p:nvPicPr>
        <p:blipFill>
          <a:blip r:embed="rId3"/>
          <a:stretch>
            <a:fillRect/>
          </a:stretch>
        </p:blipFill>
        <p:spPr>
          <a:xfrm>
            <a:off x="11022227" y="5185345"/>
            <a:ext cx="1018120" cy="1018120"/>
          </a:xfrm>
          <a:prstGeom prst="rect">
            <a:avLst/>
          </a:prstGeom>
        </p:spPr>
      </p:pic>
    </p:spTree>
    <p:extLst>
      <p:ext uri="{BB962C8B-B14F-4D97-AF65-F5344CB8AC3E}">
        <p14:creationId xmlns:p14="http://schemas.microsoft.com/office/powerpoint/2010/main" val="421253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19</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1121000" y="513805"/>
            <a:ext cx="9151584" cy="5343297"/>
          </a:xfrm>
          <a:prstGeom prst="rect">
            <a:avLst/>
          </a:prstGeom>
        </p:spPr>
      </p:pic>
      <p:pic>
        <p:nvPicPr>
          <p:cNvPr id="4" name="Grafik 3"/>
          <p:cNvPicPr>
            <a:picLocks noChangeAspect="1"/>
          </p:cNvPicPr>
          <p:nvPr/>
        </p:nvPicPr>
        <p:blipFill>
          <a:blip r:embed="rId3"/>
          <a:stretch>
            <a:fillRect/>
          </a:stretch>
        </p:blipFill>
        <p:spPr>
          <a:xfrm>
            <a:off x="10844740" y="5088606"/>
            <a:ext cx="1018120" cy="1018120"/>
          </a:xfrm>
          <a:prstGeom prst="rect">
            <a:avLst/>
          </a:prstGeom>
        </p:spPr>
      </p:pic>
    </p:spTree>
    <p:extLst>
      <p:ext uri="{BB962C8B-B14F-4D97-AF65-F5344CB8AC3E}">
        <p14:creationId xmlns:p14="http://schemas.microsoft.com/office/powerpoint/2010/main" val="334146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98C965-29AA-904C-BB44-5C1B2EEE86AB}"/>
              </a:ext>
            </a:extLst>
          </p:cNvPr>
          <p:cNvSpPr>
            <a:spLocks noGrp="1"/>
          </p:cNvSpPr>
          <p:nvPr>
            <p:ph type="title"/>
          </p:nvPr>
        </p:nvSpPr>
        <p:spPr>
          <a:xfrm>
            <a:off x="510225" y="1008966"/>
            <a:ext cx="10515600" cy="1325563"/>
          </a:xfrm>
        </p:spPr>
        <p:txBody>
          <a:bodyPr>
            <a:noAutofit/>
          </a:bodyPr>
          <a:lstStyle/>
          <a:p>
            <a:r>
              <a:rPr lang="de-DE" sz="2400" b="1" dirty="0">
                <a:solidFill>
                  <a:schemeClr val="bg1">
                    <a:lumMod val="65000"/>
                  </a:schemeClr>
                </a:solidFill>
                <a:latin typeface="Arial" panose="020B0604020202020204" pitchFamily="34" charset="0"/>
                <a:cs typeface="Arial" panose="020B0604020202020204" pitchFamily="34" charset="0"/>
              </a:rPr>
              <a:t>Panel OZG-Umsetzung:</a:t>
            </a:r>
            <a:r>
              <a:rPr lang="de-DE" sz="2400" b="1" dirty="0">
                <a:latin typeface="Arial" panose="020B0604020202020204" pitchFamily="34" charset="0"/>
                <a:cs typeface="Arial" panose="020B0604020202020204" pitchFamily="34" charset="0"/>
              </a:rPr>
              <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Positionsbestimmung aus verwaltungswissenschaftlicher Perspektive</a:t>
            </a:r>
            <a:endParaRPr lang="de-DE" sz="2400" b="1" dirty="0"/>
          </a:p>
        </p:txBody>
      </p:sp>
      <p:sp>
        <p:nvSpPr>
          <p:cNvPr id="4" name="Rechteck 3">
            <a:extLst>
              <a:ext uri="{FF2B5EF4-FFF2-40B4-BE49-F238E27FC236}">
                <a16:creationId xmlns:a16="http://schemas.microsoft.com/office/drawing/2014/main" xmlns="" id="{EBE90DFD-3028-2F40-A868-0407CED55694}"/>
              </a:ext>
            </a:extLst>
          </p:cNvPr>
          <p:cNvSpPr/>
          <p:nvPr/>
        </p:nvSpPr>
        <p:spPr>
          <a:xfrm>
            <a:off x="5768025" y="3244334"/>
            <a:ext cx="655949" cy="369332"/>
          </a:xfrm>
          <a:prstGeom prst="rect">
            <a:avLst/>
          </a:prstGeom>
        </p:spPr>
        <p:txBody>
          <a:bodyPr wrap="none">
            <a:spAutoFit/>
          </a:bodyPr>
          <a:lstStyle/>
          <a:p>
            <a:r>
              <a:rPr lang="de-DE" b="1" cap="all" dirty="0">
                <a:solidFill>
                  <a:srgbClr val="FFFFFF"/>
                </a:solidFill>
                <a:latin typeface="Roboto" panose="02000000000000000000" pitchFamily="2" charset="0"/>
              </a:rPr>
              <a:t>WITI</a:t>
            </a:r>
            <a:endParaRPr lang="de-DE" dirty="0"/>
          </a:p>
        </p:txBody>
      </p:sp>
      <p:pic>
        <p:nvPicPr>
          <p:cNvPr id="10" name="Grafik 9">
            <a:extLst>
              <a:ext uri="{FF2B5EF4-FFF2-40B4-BE49-F238E27FC236}">
                <a16:creationId xmlns:a16="http://schemas.microsoft.com/office/drawing/2014/main" xmlns="" id="{33206FD4-6E7D-D34A-97B4-F18A53802F5C}"/>
              </a:ext>
            </a:extLst>
          </p:cNvPr>
          <p:cNvPicPr>
            <a:picLocks noChangeAspect="1"/>
          </p:cNvPicPr>
          <p:nvPr/>
        </p:nvPicPr>
        <p:blipFill>
          <a:blip r:embed="rId2"/>
          <a:stretch>
            <a:fillRect/>
          </a:stretch>
        </p:blipFill>
        <p:spPr>
          <a:xfrm>
            <a:off x="10747512" y="55818"/>
            <a:ext cx="1215887" cy="911915"/>
          </a:xfrm>
          <a:prstGeom prst="rect">
            <a:avLst/>
          </a:prstGeom>
        </p:spPr>
      </p:pic>
      <p:pic>
        <p:nvPicPr>
          <p:cNvPr id="11" name="Grafik 10">
            <a:extLst>
              <a:ext uri="{FF2B5EF4-FFF2-40B4-BE49-F238E27FC236}">
                <a16:creationId xmlns:a16="http://schemas.microsoft.com/office/drawing/2014/main" xmlns="" id="{FBA20E42-E171-0D45-B613-494E4C259C35}"/>
              </a:ext>
            </a:extLst>
          </p:cNvPr>
          <p:cNvPicPr>
            <a:picLocks noChangeAspect="1"/>
          </p:cNvPicPr>
          <p:nvPr/>
        </p:nvPicPr>
        <p:blipFill>
          <a:blip r:embed="rId3"/>
          <a:stretch>
            <a:fillRect/>
          </a:stretch>
        </p:blipFill>
        <p:spPr>
          <a:xfrm>
            <a:off x="6937512" y="0"/>
            <a:ext cx="3810000" cy="965200"/>
          </a:xfrm>
          <a:prstGeom prst="rect">
            <a:avLst/>
          </a:prstGeom>
        </p:spPr>
      </p:pic>
      <p:pic>
        <p:nvPicPr>
          <p:cNvPr id="1026" name="Picture 2" descr="Zukunft gemeinsam gestalten: Verwaltungsinnovation und Veränderungskultur in der Öffentlichen Verwaltung">
            <a:extLst>
              <a:ext uri="{FF2B5EF4-FFF2-40B4-BE49-F238E27FC236}">
                <a16:creationId xmlns:a16="http://schemas.microsoft.com/office/drawing/2014/main" xmlns="" id="{B1E858BB-8C26-3549-8D73-E370BDC942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5818"/>
            <a:ext cx="6120192" cy="997719"/>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12">
            <a:extLst>
              <a:ext uri="{FF2B5EF4-FFF2-40B4-BE49-F238E27FC236}">
                <a16:creationId xmlns:a16="http://schemas.microsoft.com/office/drawing/2014/main" xmlns="" id="{55B4C798-A957-D74D-AF39-3085C104815F}"/>
              </a:ext>
            </a:extLst>
          </p:cNvPr>
          <p:cNvSpPr>
            <a:spLocks noGrp="1"/>
          </p:cNvSpPr>
          <p:nvPr>
            <p:ph idx="1"/>
          </p:nvPr>
        </p:nvSpPr>
        <p:spPr>
          <a:xfrm>
            <a:off x="510225" y="2544416"/>
            <a:ext cx="10515600" cy="4110153"/>
          </a:xfrm>
        </p:spPr>
        <p:txBody>
          <a:bodyPr>
            <a:normAutofit/>
          </a:bodyPr>
          <a:lstStyle/>
          <a:p>
            <a:pPr marL="457200" indent="-457200">
              <a:buFont typeface="+mj-lt"/>
              <a:buAutoNum type="arabicPeriod"/>
            </a:pPr>
            <a:r>
              <a:rPr lang="de-DE" sz="2000" b="1" dirty="0"/>
              <a:t>Begrüßung und initiale Statements</a:t>
            </a:r>
          </a:p>
          <a:p>
            <a:pPr lvl="1"/>
            <a:r>
              <a:rPr lang="de-DE" sz="1800" dirty="0"/>
              <a:t>Prof. </a:t>
            </a:r>
            <a:r>
              <a:rPr lang="de-DE" sz="1800" dirty="0" smtClean="0"/>
              <a:t>Dr. Margrit </a:t>
            </a:r>
            <a:r>
              <a:rPr lang="de-DE" sz="1800" dirty="0"/>
              <a:t>Seckelmann (Wissenschaftliche Perspektive) </a:t>
            </a:r>
          </a:p>
          <a:p>
            <a:pPr lvl="1"/>
            <a:r>
              <a:rPr lang="de-DE" sz="1800" dirty="0"/>
              <a:t>Dipl.-Ing. Marco Brunzel  (Praxis- / Umsetzungsperspektive) </a:t>
            </a:r>
          </a:p>
          <a:p>
            <a:pPr marL="457200" indent="-457200">
              <a:buFont typeface="+mj-lt"/>
              <a:buAutoNum type="arabicPeriod"/>
            </a:pPr>
            <a:r>
              <a:rPr lang="de-DE" sz="2000" b="1" dirty="0"/>
              <a:t>Fachlicher Impuls </a:t>
            </a:r>
          </a:p>
          <a:p>
            <a:pPr lvl="1"/>
            <a:r>
              <a:rPr lang="de-DE" sz="1800" dirty="0"/>
              <a:t>Prof. </a:t>
            </a:r>
            <a:r>
              <a:rPr lang="de-DE" sz="1800" dirty="0" smtClean="0"/>
              <a:t>Henning Lühr, Staatsrat a. d. (Bremen) </a:t>
            </a:r>
            <a:endParaRPr lang="de-DE" sz="1800" dirty="0"/>
          </a:p>
          <a:p>
            <a:pPr marL="457200" indent="-457200">
              <a:buFont typeface="+mj-lt"/>
              <a:buAutoNum type="arabicPeriod"/>
            </a:pPr>
            <a:r>
              <a:rPr lang="de-DE" sz="2000" b="1" dirty="0"/>
              <a:t>Rückfragen / Moderiertes Fachgespräch </a:t>
            </a:r>
          </a:p>
          <a:p>
            <a:pPr lvl="1"/>
            <a:r>
              <a:rPr lang="de-DE" sz="1800" dirty="0"/>
              <a:t>Kleinere Runde (Brunzel, Lühr, </a:t>
            </a:r>
            <a:r>
              <a:rPr lang="de-DE" sz="1800" dirty="0" err="1"/>
              <a:t>Seckelmann</a:t>
            </a:r>
            <a:r>
              <a:rPr lang="de-DE" sz="1800" dirty="0"/>
              <a:t>)</a:t>
            </a:r>
          </a:p>
          <a:p>
            <a:pPr lvl="1"/>
            <a:r>
              <a:rPr lang="de-DE" sz="1800" dirty="0"/>
              <a:t>Größere Runde (gemeinsamer Diskurs)   </a:t>
            </a:r>
          </a:p>
          <a:p>
            <a:pPr marL="457200" indent="-457200">
              <a:buFont typeface="+mj-lt"/>
              <a:buAutoNum type="arabicPeriod"/>
            </a:pPr>
            <a:r>
              <a:rPr lang="de-DE" sz="2000" b="1" dirty="0"/>
              <a:t>Zusammenfassung </a:t>
            </a:r>
          </a:p>
          <a:p>
            <a:pPr lvl="1"/>
            <a:r>
              <a:rPr lang="de-DE" sz="1800" dirty="0"/>
              <a:t>Botschaften für das Plenum </a:t>
            </a:r>
          </a:p>
        </p:txBody>
      </p:sp>
      <p:pic>
        <p:nvPicPr>
          <p:cNvPr id="1028" name="Picture 4" descr="cover">
            <a:extLst>
              <a:ext uri="{FF2B5EF4-FFF2-40B4-BE49-F238E27FC236}">
                <a16:creationId xmlns:a16="http://schemas.microsoft.com/office/drawing/2014/main" xmlns="" id="{3740643C-F20F-B34D-87FC-959655EDA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878" y="2544415"/>
            <a:ext cx="2449323" cy="368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20</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804862" y="670250"/>
            <a:ext cx="10110273" cy="5787699"/>
          </a:xfrm>
          <a:prstGeom prst="rect">
            <a:avLst/>
          </a:prstGeom>
        </p:spPr>
      </p:pic>
      <p:pic>
        <p:nvPicPr>
          <p:cNvPr id="4" name="Grafik 3"/>
          <p:cNvPicPr>
            <a:picLocks noChangeAspect="1"/>
          </p:cNvPicPr>
          <p:nvPr/>
        </p:nvPicPr>
        <p:blipFill>
          <a:blip r:embed="rId3"/>
          <a:stretch>
            <a:fillRect/>
          </a:stretch>
        </p:blipFill>
        <p:spPr>
          <a:xfrm>
            <a:off x="11098054" y="5338230"/>
            <a:ext cx="1018120" cy="1018120"/>
          </a:xfrm>
          <a:prstGeom prst="rect">
            <a:avLst/>
          </a:prstGeom>
        </p:spPr>
      </p:pic>
    </p:spTree>
    <p:extLst>
      <p:ext uri="{BB962C8B-B14F-4D97-AF65-F5344CB8AC3E}">
        <p14:creationId xmlns:p14="http://schemas.microsoft.com/office/powerpoint/2010/main" val="33775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21</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274674" y="0"/>
            <a:ext cx="9635779" cy="5675870"/>
          </a:xfrm>
          <a:prstGeom prst="rect">
            <a:avLst/>
          </a:prstGeom>
        </p:spPr>
      </p:pic>
      <p:pic>
        <p:nvPicPr>
          <p:cNvPr id="4" name="Grafik 3"/>
          <p:cNvPicPr>
            <a:picLocks noChangeAspect="1"/>
          </p:cNvPicPr>
          <p:nvPr/>
        </p:nvPicPr>
        <p:blipFill>
          <a:blip r:embed="rId3"/>
          <a:stretch>
            <a:fillRect/>
          </a:stretch>
        </p:blipFill>
        <p:spPr>
          <a:xfrm>
            <a:off x="10844740" y="4997990"/>
            <a:ext cx="1018120" cy="1018120"/>
          </a:xfrm>
          <a:prstGeom prst="rect">
            <a:avLst/>
          </a:prstGeom>
        </p:spPr>
      </p:pic>
    </p:spTree>
    <p:extLst>
      <p:ext uri="{BB962C8B-B14F-4D97-AF65-F5344CB8AC3E}">
        <p14:creationId xmlns:p14="http://schemas.microsoft.com/office/powerpoint/2010/main" val="240683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22</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560301" y="747686"/>
            <a:ext cx="8896737" cy="5165150"/>
          </a:xfrm>
          <a:prstGeom prst="rect">
            <a:avLst/>
          </a:prstGeom>
        </p:spPr>
      </p:pic>
      <p:pic>
        <p:nvPicPr>
          <p:cNvPr id="4" name="Grafik 3"/>
          <p:cNvPicPr>
            <a:picLocks noChangeAspect="1"/>
          </p:cNvPicPr>
          <p:nvPr/>
        </p:nvPicPr>
        <p:blipFill>
          <a:blip r:embed="rId3"/>
          <a:stretch>
            <a:fillRect/>
          </a:stretch>
        </p:blipFill>
        <p:spPr>
          <a:xfrm>
            <a:off x="10844740" y="5259486"/>
            <a:ext cx="1018120" cy="1018120"/>
          </a:xfrm>
          <a:prstGeom prst="rect">
            <a:avLst/>
          </a:prstGeom>
        </p:spPr>
      </p:pic>
    </p:spTree>
    <p:extLst>
      <p:ext uri="{BB962C8B-B14F-4D97-AF65-F5344CB8AC3E}">
        <p14:creationId xmlns:p14="http://schemas.microsoft.com/office/powerpoint/2010/main" val="258446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Fragen für die Diskussion</a:t>
            </a:r>
          </a:p>
        </p:txBody>
      </p:sp>
      <p:sp>
        <p:nvSpPr>
          <p:cNvPr id="3" name="Inhaltsplatzhalter 2"/>
          <p:cNvSpPr>
            <a:spLocks noGrp="1"/>
          </p:cNvSpPr>
          <p:nvPr>
            <p:ph idx="1"/>
          </p:nvPr>
        </p:nvSpPr>
        <p:spPr/>
        <p:txBody>
          <a:bodyPr/>
          <a:lstStyle/>
          <a:p>
            <a:r>
              <a:rPr lang="de-DE" dirty="0"/>
              <a:t>Wie erfolgt die Umsetzung? Klappt das EfA-Prinzip?</a:t>
            </a:r>
          </a:p>
          <a:p>
            <a:pPr marL="0" indent="0">
              <a:buNone/>
            </a:pPr>
            <a:endParaRPr lang="de-DE" dirty="0"/>
          </a:p>
          <a:p>
            <a:r>
              <a:rPr lang="de-DE" dirty="0"/>
              <a:t>Plattformen oder Portalverbund? Was bedeutet das für die zukünftige Arbeitsteilung im Mehrebenensystem des deutschen Föderalismus?</a:t>
            </a:r>
          </a:p>
          <a:p>
            <a:pPr marL="0" indent="0">
              <a:buNone/>
            </a:pPr>
            <a:endParaRPr lang="de-DE" dirty="0"/>
          </a:p>
          <a:p>
            <a:r>
              <a:rPr lang="de-DE" dirty="0"/>
              <a:t>Wird es einheitliche Grundlagen für „online-</a:t>
            </a:r>
            <a:r>
              <a:rPr lang="de-DE" dirty="0" err="1"/>
              <a:t>rights</a:t>
            </a:r>
            <a:r>
              <a:rPr lang="de-DE" dirty="0"/>
              <a:t> </a:t>
            </a:r>
            <a:r>
              <a:rPr lang="de-DE" dirty="0" err="1"/>
              <a:t>for</a:t>
            </a:r>
            <a:r>
              <a:rPr lang="de-DE" dirty="0"/>
              <a:t> online-</a:t>
            </a:r>
            <a:r>
              <a:rPr lang="de-DE" dirty="0" err="1"/>
              <a:t>worker</a:t>
            </a:r>
            <a:r>
              <a:rPr lang="de-DE" dirty="0"/>
              <a:t>“ geben? </a:t>
            </a:r>
          </a:p>
          <a:p>
            <a:endParaRPr lang="de-DE" dirty="0"/>
          </a:p>
          <a:p>
            <a:r>
              <a:rPr lang="de-DE" dirty="0"/>
              <a:t>Wer unterstützt die Verwaltungen beim Neuordnungsprozess?</a:t>
            </a: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23</a:t>
            </a:fld>
            <a:endParaRPr lang="de-DE">
              <a:solidFill>
                <a:prstClr val="black">
                  <a:tint val="75000"/>
                </a:prstClr>
              </a:solidFill>
            </a:endParaRPr>
          </a:p>
        </p:txBody>
      </p:sp>
    </p:spTree>
    <p:extLst>
      <p:ext uri="{BB962C8B-B14F-4D97-AF65-F5344CB8AC3E}">
        <p14:creationId xmlns:p14="http://schemas.microsoft.com/office/powerpoint/2010/main" val="13418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E1D6DB-6D14-406E-BF13-FC7015AA5B7B}" type="slidenum">
              <a:rPr lang="de-DE" smtClean="0">
                <a:solidFill>
                  <a:prstClr val="black">
                    <a:tint val="75000"/>
                  </a:prstClr>
                </a:solidFill>
              </a:rPr>
              <a:pPr/>
              <a:t>24</a:t>
            </a:fld>
            <a:endParaRPr lang="de-DE">
              <a:solidFill>
                <a:prstClr val="black">
                  <a:tint val="75000"/>
                </a:prstClr>
              </a:solidFill>
            </a:endParaRPr>
          </a:p>
        </p:txBody>
      </p:sp>
      <p:pic>
        <p:nvPicPr>
          <p:cNvPr id="3" name="Grafik 2"/>
          <p:cNvPicPr>
            <a:picLocks noChangeAspect="1"/>
          </p:cNvPicPr>
          <p:nvPr/>
        </p:nvPicPr>
        <p:blipFill>
          <a:blip r:embed="rId2"/>
          <a:stretch>
            <a:fillRect/>
          </a:stretch>
        </p:blipFill>
        <p:spPr>
          <a:xfrm>
            <a:off x="0" y="296562"/>
            <a:ext cx="11073048" cy="5466244"/>
          </a:xfrm>
          <a:prstGeom prst="rect">
            <a:avLst/>
          </a:prstGeom>
        </p:spPr>
      </p:pic>
      <p:pic>
        <p:nvPicPr>
          <p:cNvPr id="4" name="Grafik 3"/>
          <p:cNvPicPr>
            <a:picLocks noChangeAspect="1"/>
          </p:cNvPicPr>
          <p:nvPr/>
        </p:nvPicPr>
        <p:blipFill>
          <a:blip r:embed="rId3"/>
          <a:stretch>
            <a:fillRect/>
          </a:stretch>
        </p:blipFill>
        <p:spPr>
          <a:xfrm>
            <a:off x="10908583" y="5253746"/>
            <a:ext cx="1018120" cy="1018120"/>
          </a:xfrm>
          <a:prstGeom prst="rect">
            <a:avLst/>
          </a:prstGeom>
        </p:spPr>
      </p:pic>
    </p:spTree>
    <p:extLst>
      <p:ext uri="{BB962C8B-B14F-4D97-AF65-F5344CB8AC3E}">
        <p14:creationId xmlns:p14="http://schemas.microsoft.com/office/powerpoint/2010/main" val="357023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98C965-29AA-904C-BB44-5C1B2EEE86AB}"/>
              </a:ext>
            </a:extLst>
          </p:cNvPr>
          <p:cNvSpPr>
            <a:spLocks noGrp="1"/>
          </p:cNvSpPr>
          <p:nvPr>
            <p:ph type="title"/>
          </p:nvPr>
        </p:nvSpPr>
        <p:spPr>
          <a:xfrm>
            <a:off x="510225" y="1008966"/>
            <a:ext cx="10515600" cy="1325563"/>
          </a:xfrm>
        </p:spPr>
        <p:txBody>
          <a:bodyPr>
            <a:noAutofit/>
          </a:bodyPr>
          <a:lstStyle/>
          <a:p>
            <a:r>
              <a:rPr lang="de-DE" sz="2400" b="1" dirty="0">
                <a:latin typeface="Arial" panose="020B0604020202020204" pitchFamily="34" charset="0"/>
                <a:cs typeface="Arial" panose="020B0604020202020204" pitchFamily="34" charset="0"/>
              </a:rPr>
              <a:t>Panel OZG-Umsetzung:</a:t>
            </a:r>
            <a:br>
              <a:rPr lang="de-DE" sz="2400" b="1" dirty="0">
                <a:latin typeface="Arial" panose="020B0604020202020204" pitchFamily="34" charset="0"/>
                <a:cs typeface="Arial" panose="020B0604020202020204" pitchFamily="34" charset="0"/>
              </a:rPr>
            </a:br>
            <a:r>
              <a:rPr lang="de-DE" sz="2400" b="1" dirty="0">
                <a:solidFill>
                  <a:schemeClr val="bg1">
                    <a:lumMod val="65000"/>
                  </a:schemeClr>
                </a:solidFill>
                <a:latin typeface="Arial" panose="020B0604020202020204" pitchFamily="34" charset="0"/>
                <a:cs typeface="Arial" panose="020B0604020202020204" pitchFamily="34" charset="0"/>
              </a:rPr>
              <a:t>Positionsbestimmung aus verwaltungswissenschaftlicher Perspektive</a:t>
            </a:r>
            <a:endParaRPr lang="de-DE" sz="2400" b="1" dirty="0">
              <a:solidFill>
                <a:schemeClr val="bg1">
                  <a:lumMod val="65000"/>
                </a:schemeClr>
              </a:solidFill>
            </a:endParaRPr>
          </a:p>
        </p:txBody>
      </p:sp>
      <p:sp>
        <p:nvSpPr>
          <p:cNvPr id="4" name="Rechteck 3">
            <a:extLst>
              <a:ext uri="{FF2B5EF4-FFF2-40B4-BE49-F238E27FC236}">
                <a16:creationId xmlns:a16="http://schemas.microsoft.com/office/drawing/2014/main" xmlns="" id="{EBE90DFD-3028-2F40-A868-0407CED55694}"/>
              </a:ext>
            </a:extLst>
          </p:cNvPr>
          <p:cNvSpPr/>
          <p:nvPr/>
        </p:nvSpPr>
        <p:spPr>
          <a:xfrm>
            <a:off x="5768025" y="3244334"/>
            <a:ext cx="655949" cy="369332"/>
          </a:xfrm>
          <a:prstGeom prst="rect">
            <a:avLst/>
          </a:prstGeom>
        </p:spPr>
        <p:txBody>
          <a:bodyPr wrap="none">
            <a:spAutoFit/>
          </a:bodyPr>
          <a:lstStyle/>
          <a:p>
            <a:r>
              <a:rPr lang="de-DE" b="1" cap="all" dirty="0">
                <a:solidFill>
                  <a:srgbClr val="FFFFFF"/>
                </a:solidFill>
                <a:latin typeface="Roboto" panose="02000000000000000000" pitchFamily="2" charset="0"/>
              </a:rPr>
              <a:t>WITI</a:t>
            </a:r>
            <a:endParaRPr lang="de-DE" dirty="0"/>
          </a:p>
        </p:txBody>
      </p:sp>
      <p:pic>
        <p:nvPicPr>
          <p:cNvPr id="10" name="Grafik 9">
            <a:extLst>
              <a:ext uri="{FF2B5EF4-FFF2-40B4-BE49-F238E27FC236}">
                <a16:creationId xmlns:a16="http://schemas.microsoft.com/office/drawing/2014/main" xmlns="" id="{33206FD4-6E7D-D34A-97B4-F18A53802F5C}"/>
              </a:ext>
            </a:extLst>
          </p:cNvPr>
          <p:cNvPicPr>
            <a:picLocks noChangeAspect="1"/>
          </p:cNvPicPr>
          <p:nvPr/>
        </p:nvPicPr>
        <p:blipFill>
          <a:blip r:embed="rId2"/>
          <a:stretch>
            <a:fillRect/>
          </a:stretch>
        </p:blipFill>
        <p:spPr>
          <a:xfrm>
            <a:off x="10747512" y="55818"/>
            <a:ext cx="1215887" cy="911915"/>
          </a:xfrm>
          <a:prstGeom prst="rect">
            <a:avLst/>
          </a:prstGeom>
        </p:spPr>
      </p:pic>
      <p:pic>
        <p:nvPicPr>
          <p:cNvPr id="11" name="Grafik 10">
            <a:extLst>
              <a:ext uri="{FF2B5EF4-FFF2-40B4-BE49-F238E27FC236}">
                <a16:creationId xmlns:a16="http://schemas.microsoft.com/office/drawing/2014/main" xmlns="" id="{FBA20E42-E171-0D45-B613-494E4C259C35}"/>
              </a:ext>
            </a:extLst>
          </p:cNvPr>
          <p:cNvPicPr>
            <a:picLocks noChangeAspect="1"/>
          </p:cNvPicPr>
          <p:nvPr/>
        </p:nvPicPr>
        <p:blipFill>
          <a:blip r:embed="rId3"/>
          <a:stretch>
            <a:fillRect/>
          </a:stretch>
        </p:blipFill>
        <p:spPr>
          <a:xfrm>
            <a:off x="6937512" y="0"/>
            <a:ext cx="3810000" cy="965200"/>
          </a:xfrm>
          <a:prstGeom prst="rect">
            <a:avLst/>
          </a:prstGeom>
        </p:spPr>
      </p:pic>
      <p:pic>
        <p:nvPicPr>
          <p:cNvPr id="1026" name="Picture 2" descr="Zukunft gemeinsam gestalten: Verwaltungsinnovation und Veränderungskultur in der Öffentlichen Verwaltung">
            <a:extLst>
              <a:ext uri="{FF2B5EF4-FFF2-40B4-BE49-F238E27FC236}">
                <a16:creationId xmlns:a16="http://schemas.microsoft.com/office/drawing/2014/main" xmlns="" id="{B1E858BB-8C26-3549-8D73-E370BDC942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5818"/>
            <a:ext cx="6120192" cy="997719"/>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12">
            <a:extLst>
              <a:ext uri="{FF2B5EF4-FFF2-40B4-BE49-F238E27FC236}">
                <a16:creationId xmlns:a16="http://schemas.microsoft.com/office/drawing/2014/main" xmlns="" id="{55B4C798-A957-D74D-AF39-3085C104815F}"/>
              </a:ext>
            </a:extLst>
          </p:cNvPr>
          <p:cNvSpPr>
            <a:spLocks noGrp="1"/>
          </p:cNvSpPr>
          <p:nvPr>
            <p:ph idx="1"/>
          </p:nvPr>
        </p:nvSpPr>
        <p:spPr>
          <a:xfrm>
            <a:off x="510225" y="2544416"/>
            <a:ext cx="10515600" cy="4110153"/>
          </a:xfrm>
        </p:spPr>
        <p:txBody>
          <a:bodyPr>
            <a:normAutofit/>
          </a:bodyPr>
          <a:lstStyle/>
          <a:p>
            <a:pPr marL="457200" indent="-457200">
              <a:buFont typeface="+mj-lt"/>
              <a:buAutoNum type="arabicPeriod"/>
            </a:pPr>
            <a:r>
              <a:rPr lang="de-DE" sz="2000" b="1" dirty="0">
                <a:solidFill>
                  <a:schemeClr val="bg1">
                    <a:lumMod val="65000"/>
                  </a:schemeClr>
                </a:solidFill>
              </a:rPr>
              <a:t>Begrüßung und initiale Statements</a:t>
            </a:r>
          </a:p>
          <a:p>
            <a:pPr lvl="1"/>
            <a:r>
              <a:rPr lang="de-DE" sz="1800" dirty="0">
                <a:solidFill>
                  <a:schemeClr val="bg1">
                    <a:lumMod val="65000"/>
                  </a:schemeClr>
                </a:solidFill>
              </a:rPr>
              <a:t>Prof. </a:t>
            </a:r>
            <a:r>
              <a:rPr lang="de-DE" sz="1800" dirty="0" smtClean="0">
                <a:solidFill>
                  <a:schemeClr val="bg1">
                    <a:lumMod val="65000"/>
                  </a:schemeClr>
                </a:solidFill>
              </a:rPr>
              <a:t>Dr. Margrit </a:t>
            </a:r>
            <a:r>
              <a:rPr lang="de-DE" sz="1800" dirty="0">
                <a:solidFill>
                  <a:schemeClr val="bg1">
                    <a:lumMod val="65000"/>
                  </a:schemeClr>
                </a:solidFill>
              </a:rPr>
              <a:t>Seckelmann (Wissenschaftliche Perspektive) </a:t>
            </a:r>
          </a:p>
          <a:p>
            <a:pPr lvl="1"/>
            <a:r>
              <a:rPr lang="de-DE" sz="1800" dirty="0">
                <a:solidFill>
                  <a:schemeClr val="bg1">
                    <a:lumMod val="65000"/>
                  </a:schemeClr>
                </a:solidFill>
              </a:rPr>
              <a:t>Dipl.-Ing. Marco Brunzel  (Praxis- / Umsetzungsperspektive) </a:t>
            </a:r>
          </a:p>
          <a:p>
            <a:pPr marL="457200" indent="-457200">
              <a:buFont typeface="+mj-lt"/>
              <a:buAutoNum type="arabicPeriod"/>
            </a:pPr>
            <a:r>
              <a:rPr lang="de-DE" sz="2000" b="1" dirty="0">
                <a:solidFill>
                  <a:schemeClr val="bg1">
                    <a:lumMod val="65000"/>
                  </a:schemeClr>
                </a:solidFill>
              </a:rPr>
              <a:t>Fachlicher Impuls </a:t>
            </a:r>
          </a:p>
          <a:p>
            <a:pPr lvl="1"/>
            <a:r>
              <a:rPr lang="de-DE" sz="1800" dirty="0">
                <a:solidFill>
                  <a:schemeClr val="bg1">
                    <a:lumMod val="65000"/>
                  </a:schemeClr>
                </a:solidFill>
              </a:rPr>
              <a:t>Prof. </a:t>
            </a:r>
            <a:r>
              <a:rPr lang="de-DE" sz="1800" dirty="0" smtClean="0">
                <a:solidFill>
                  <a:schemeClr val="bg1">
                    <a:lumMod val="65000"/>
                  </a:schemeClr>
                </a:solidFill>
              </a:rPr>
              <a:t>Henning Lühr, Staatsrat a. D. </a:t>
            </a:r>
            <a:r>
              <a:rPr lang="de-DE" sz="1800" smtClean="0">
                <a:solidFill>
                  <a:schemeClr val="bg1">
                    <a:lumMod val="65000"/>
                  </a:schemeClr>
                </a:solidFill>
              </a:rPr>
              <a:t>(Bremen) </a:t>
            </a:r>
            <a:endParaRPr lang="de-DE" sz="1800" dirty="0">
              <a:solidFill>
                <a:schemeClr val="bg1">
                  <a:lumMod val="65000"/>
                </a:schemeClr>
              </a:solidFill>
            </a:endParaRPr>
          </a:p>
          <a:p>
            <a:pPr marL="457200" indent="-457200">
              <a:buFont typeface="+mj-lt"/>
              <a:buAutoNum type="arabicPeriod"/>
            </a:pPr>
            <a:r>
              <a:rPr lang="de-DE" sz="2000" b="1" dirty="0"/>
              <a:t>Rückfragen / Moderiertes Fachgespräch </a:t>
            </a:r>
          </a:p>
          <a:p>
            <a:pPr lvl="1"/>
            <a:r>
              <a:rPr lang="de-DE" sz="1800" dirty="0"/>
              <a:t>Kleinere Runde (Brunzel, Lühr, </a:t>
            </a:r>
            <a:r>
              <a:rPr lang="de-DE" sz="1800" dirty="0" err="1"/>
              <a:t>Seckelmann</a:t>
            </a:r>
            <a:r>
              <a:rPr lang="de-DE" sz="1800" dirty="0"/>
              <a:t>)</a:t>
            </a:r>
          </a:p>
          <a:p>
            <a:pPr lvl="1"/>
            <a:r>
              <a:rPr lang="de-DE" sz="1800" dirty="0"/>
              <a:t>Größere Runde (gemeinsamer Diskurs)   </a:t>
            </a:r>
          </a:p>
          <a:p>
            <a:pPr marL="457200" indent="-457200">
              <a:buFont typeface="+mj-lt"/>
              <a:buAutoNum type="arabicPeriod"/>
            </a:pPr>
            <a:r>
              <a:rPr lang="de-DE" sz="2000" b="1" dirty="0"/>
              <a:t>Zusammenfassung </a:t>
            </a:r>
          </a:p>
          <a:p>
            <a:pPr lvl="1"/>
            <a:r>
              <a:rPr lang="de-DE" sz="1800" dirty="0"/>
              <a:t>Botschaften für das Plenum </a:t>
            </a:r>
          </a:p>
        </p:txBody>
      </p:sp>
      <p:pic>
        <p:nvPicPr>
          <p:cNvPr id="1028" name="Picture 4" descr="cover">
            <a:extLst>
              <a:ext uri="{FF2B5EF4-FFF2-40B4-BE49-F238E27FC236}">
                <a16:creationId xmlns:a16="http://schemas.microsoft.com/office/drawing/2014/main" xmlns="" id="{3740643C-F20F-B34D-87FC-959655EDA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878" y="2544415"/>
            <a:ext cx="2449323" cy="368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24444"/>
            <a:ext cx="9144000" cy="3416531"/>
          </a:xfrm>
        </p:spPr>
        <p:txBody>
          <a:bodyPr>
            <a:normAutofit/>
          </a:bodyPr>
          <a:lstStyle/>
          <a:p>
            <a:r>
              <a:rPr lang="de-DE" sz="4000" dirty="0" smtClean="0"/>
              <a:t>Panel</a:t>
            </a:r>
            <a:r>
              <a:rPr lang="de-DE" sz="4000" dirty="0"/>
              <a:t/>
            </a:r>
            <a:br>
              <a:rPr lang="de-DE" sz="4000" dirty="0"/>
            </a:br>
            <a:r>
              <a:rPr lang="de-DE" sz="4000" dirty="0">
                <a:latin typeface="Arial" panose="020B0604020202020204" pitchFamily="34" charset="0"/>
                <a:cs typeface="Arial" panose="020B0604020202020204" pitchFamily="34" charset="0"/>
              </a:rPr>
              <a:t>OZG-Umsetzung :</a:t>
            </a:r>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Positionsbestimmung aus verwaltungs-</a:t>
            </a:r>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wissenschaftlicher Perspektive</a:t>
            </a:r>
            <a:br>
              <a:rPr lang="de-DE" sz="4000" dirty="0">
                <a:latin typeface="Arial" panose="020B0604020202020204" pitchFamily="34" charset="0"/>
                <a:cs typeface="Arial" panose="020B0604020202020204" pitchFamily="34" charset="0"/>
              </a:rPr>
            </a:br>
            <a:endParaRPr lang="de-DE" sz="4000"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1584959" y="3574472"/>
            <a:ext cx="9144000" cy="2618509"/>
          </a:xfrm>
        </p:spPr>
        <p:txBody>
          <a:bodyPr>
            <a:normAutofit/>
          </a:bodyPr>
          <a:lstStyle/>
          <a:p>
            <a:r>
              <a:rPr lang="de-DE" dirty="0"/>
              <a:t>Impuls </a:t>
            </a:r>
          </a:p>
          <a:p>
            <a:r>
              <a:rPr lang="de-DE" dirty="0"/>
              <a:t>Henning Lühr, Bremen</a:t>
            </a:r>
          </a:p>
          <a:p>
            <a:endParaRPr lang="de-DE" dirty="0"/>
          </a:p>
          <a:p>
            <a:r>
              <a:rPr lang="de-DE" sz="2000" dirty="0">
                <a:latin typeface="Arial" panose="020B0604020202020204" pitchFamily="34" charset="0"/>
                <a:cs typeface="Arial" panose="020B0604020202020204" pitchFamily="34" charset="0"/>
              </a:rPr>
              <a:t>WITI-Konferenz „Zukunft gemeinsam gestalten: Verwaltungsinnovation und Veränderungskultur in der Öffentlichen Verwaltung“ am 20. April 2021</a:t>
            </a:r>
          </a:p>
        </p:txBody>
      </p:sp>
      <p:sp>
        <p:nvSpPr>
          <p:cNvPr id="4" name="Rechteck 3"/>
          <p:cNvSpPr/>
          <p:nvPr/>
        </p:nvSpPr>
        <p:spPr>
          <a:xfrm>
            <a:off x="5337263" y="545584"/>
            <a:ext cx="300082" cy="707886"/>
          </a:xfrm>
          <a:prstGeom prst="rect">
            <a:avLst/>
          </a:prstGeom>
        </p:spPr>
        <p:txBody>
          <a:bodyPr wrap="none">
            <a:spAutoFit/>
          </a:bodyPr>
          <a:lstStyle/>
          <a:p>
            <a:r>
              <a:rPr lang="de-DE" sz="4000" dirty="0"/>
              <a:t> </a:t>
            </a:r>
          </a:p>
        </p:txBody>
      </p:sp>
    </p:spTree>
    <p:extLst>
      <p:ext uri="{BB962C8B-B14F-4D97-AF65-F5344CB8AC3E}">
        <p14:creationId xmlns:p14="http://schemas.microsoft.com/office/powerpoint/2010/main" val="228360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03441" y="887766"/>
            <a:ext cx="9504236" cy="5015698"/>
          </a:xfrm>
          <a:prstGeom prst="rect">
            <a:avLst/>
          </a:prstGeom>
        </p:spPr>
      </p:pic>
      <p:sp>
        <p:nvSpPr>
          <p:cNvPr id="4" name="Foliennummernplatzhalter 3"/>
          <p:cNvSpPr>
            <a:spLocks noGrp="1"/>
          </p:cNvSpPr>
          <p:nvPr>
            <p:ph type="sldNum" sz="quarter" idx="12"/>
          </p:nvPr>
        </p:nvSpPr>
        <p:spPr/>
        <p:txBody>
          <a:bodyPr/>
          <a:lstStyle/>
          <a:p>
            <a:fld id="{44E1D6DB-6D14-406E-BF13-FC7015AA5B7B}" type="slidenum">
              <a:rPr lang="de-DE" smtClean="0"/>
              <a:t>4</a:t>
            </a:fld>
            <a:endParaRPr lang="de-DE"/>
          </a:p>
        </p:txBody>
      </p:sp>
    </p:spTree>
    <p:extLst>
      <p:ext uri="{BB962C8B-B14F-4D97-AF65-F5344CB8AC3E}">
        <p14:creationId xmlns:p14="http://schemas.microsoft.com/office/powerpoint/2010/main" val="63369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321" y="146343"/>
            <a:ext cx="10515600" cy="633422"/>
          </a:xfrm>
        </p:spPr>
        <p:txBody>
          <a:bodyPr>
            <a:normAutofit fontScale="90000"/>
          </a:bodyPr>
          <a:lstStyle/>
          <a:p>
            <a:pPr algn="ctr"/>
            <a:r>
              <a:rPr lang="de-DE" dirty="0">
                <a:solidFill>
                  <a:srgbClr val="C00000"/>
                </a:solidFill>
                <a:latin typeface="Arial" panose="020B0604020202020204" pitchFamily="34" charset="0"/>
                <a:cs typeface="Arial" panose="020B0604020202020204" pitchFamily="34" charset="0"/>
              </a:rPr>
              <a:t>Agenda</a:t>
            </a:r>
          </a:p>
        </p:txBody>
      </p:sp>
      <p:sp>
        <p:nvSpPr>
          <p:cNvPr id="3" name="Inhaltsplatzhalter 2"/>
          <p:cNvSpPr>
            <a:spLocks noGrp="1"/>
          </p:cNvSpPr>
          <p:nvPr>
            <p:ph idx="1"/>
          </p:nvPr>
        </p:nvSpPr>
        <p:spPr>
          <a:xfrm>
            <a:off x="389159" y="1745673"/>
            <a:ext cx="11169141" cy="4759935"/>
          </a:xfrm>
        </p:spPr>
        <p:txBody>
          <a:bodyPr>
            <a:normAutofit fontScale="25000" lnSpcReduction="20000"/>
          </a:bodyPr>
          <a:lstStyle/>
          <a:p>
            <a:pPr marL="0" indent="0">
              <a:buNone/>
            </a:pPr>
            <a:endParaRPr lang="de-DE" sz="7200" dirty="0"/>
          </a:p>
          <a:p>
            <a:pPr lvl="1">
              <a:lnSpc>
                <a:spcPct val="120000"/>
              </a:lnSpc>
              <a:buFont typeface="Wingdings" panose="05000000000000000000" pitchFamily="2" charset="2"/>
              <a:buChar char="§"/>
            </a:pPr>
            <a:r>
              <a:rPr lang="de-DE" sz="9600" b="1" dirty="0">
                <a:latin typeface="Arial" panose="020B0604020202020204" pitchFamily="34" charset="0"/>
                <a:cs typeface="Arial" panose="020B0604020202020204" pitchFamily="34" charset="0"/>
              </a:rPr>
              <a:t>Ausgangsthesen</a:t>
            </a:r>
          </a:p>
          <a:p>
            <a:pPr marL="457200" lvl="1" indent="0">
              <a:lnSpc>
                <a:spcPct val="120000"/>
              </a:lnSpc>
              <a:buNone/>
            </a:pPr>
            <a:endParaRPr lang="de-DE" sz="9600" b="1"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r>
              <a:rPr lang="de-DE" sz="9600" b="1" dirty="0">
                <a:latin typeface="Arial" panose="020B0604020202020204" pitchFamily="34" charset="0"/>
                <a:cs typeface="Arial" panose="020B0604020202020204" pitchFamily="34" charset="0"/>
              </a:rPr>
              <a:t>IT-Planungsrat – Institutionalisierung, Ausgestaltung und Entwicklung der Bund-Länder-Kooperation der IT-Governance</a:t>
            </a:r>
          </a:p>
          <a:p>
            <a:pPr lvl="1">
              <a:lnSpc>
                <a:spcPct val="120000"/>
              </a:lnSpc>
              <a:buFont typeface="Wingdings" panose="05000000000000000000" pitchFamily="2" charset="2"/>
              <a:buChar char="§"/>
            </a:pPr>
            <a:endParaRPr lang="de-DE" sz="9600" b="1"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r>
              <a:rPr lang="de-DE" sz="9600" b="1">
                <a:latin typeface="Arial" panose="020B0604020202020204" pitchFamily="34" charset="0"/>
                <a:cs typeface="Arial" panose="020B0604020202020204" pitchFamily="34" charset="0"/>
              </a:rPr>
              <a:t>OZG - </a:t>
            </a:r>
            <a:r>
              <a:rPr lang="de-DE" sz="9600" b="1" dirty="0">
                <a:latin typeface="Arial" panose="020B0604020202020204" pitchFamily="34" charset="0"/>
                <a:cs typeface="Arial" panose="020B0604020202020204" pitchFamily="34" charset="0"/>
              </a:rPr>
              <a:t>Umsetzung</a:t>
            </a:r>
          </a:p>
          <a:p>
            <a:pPr lvl="1">
              <a:lnSpc>
                <a:spcPct val="120000"/>
              </a:lnSpc>
              <a:buFont typeface="Wingdings" panose="05000000000000000000" pitchFamily="2" charset="2"/>
              <a:buChar char="§"/>
            </a:pPr>
            <a:endParaRPr lang="de-DE" sz="9600" b="1"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r>
              <a:rPr lang="de-DE" sz="9600" b="1" dirty="0">
                <a:latin typeface="Arial" panose="020B0604020202020204" pitchFamily="34" charset="0"/>
                <a:cs typeface="Arial" panose="020B0604020202020204" pitchFamily="34" charset="0"/>
              </a:rPr>
              <a:t>Fragen für die Diskussion</a:t>
            </a:r>
            <a:br>
              <a:rPr lang="de-DE" sz="9600" b="1" dirty="0">
                <a:latin typeface="Arial" panose="020B0604020202020204" pitchFamily="34" charset="0"/>
                <a:cs typeface="Arial" panose="020B0604020202020204" pitchFamily="34" charset="0"/>
              </a:rPr>
            </a:br>
            <a:r>
              <a:rPr lang="de-DE" sz="9600" b="1" dirty="0">
                <a:solidFill>
                  <a:prstClr val="black"/>
                </a:solidFill>
                <a:latin typeface="Arial" panose="020B0604020202020204" pitchFamily="34" charset="0"/>
                <a:cs typeface="Arial" panose="020B0604020202020204" pitchFamily="34" charset="0"/>
              </a:rPr>
              <a:t/>
            </a:r>
            <a:br>
              <a:rPr lang="de-DE" sz="9600" b="1" dirty="0">
                <a:solidFill>
                  <a:prstClr val="black"/>
                </a:solidFill>
                <a:latin typeface="Arial" panose="020B0604020202020204" pitchFamily="34" charset="0"/>
                <a:cs typeface="Arial" panose="020B0604020202020204" pitchFamily="34" charset="0"/>
              </a:rPr>
            </a:br>
            <a:endParaRPr lang="de-DE" sz="9600" b="1"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de-DE" dirty="0">
              <a:solidFill>
                <a:prstClr val="black"/>
              </a:solidFill>
            </a:endParaRPr>
          </a:p>
          <a:p>
            <a:endParaRPr lang="de-DE" dirty="0">
              <a:solidFill>
                <a:prstClr val="black"/>
              </a:solidFill>
            </a:endParaRPr>
          </a:p>
          <a:p>
            <a:endParaRPr lang="de-DE" dirty="0">
              <a:solidFill>
                <a:prstClr val="black"/>
              </a:solidFill>
            </a:endParaRPr>
          </a:p>
          <a:p>
            <a:endParaRPr lang="de-DE" dirty="0">
              <a:solidFill>
                <a:prstClr val="black"/>
              </a:solidFill>
            </a:endParaRPr>
          </a:p>
          <a:p>
            <a:endParaRPr lang="de-DE" dirty="0">
              <a:solidFill>
                <a:prstClr val="black"/>
              </a:solidFill>
            </a:endParaRPr>
          </a:p>
          <a:p>
            <a:endParaRPr lang="de-DE" dirty="0">
              <a:solidFill>
                <a:prstClr val="black"/>
              </a:solidFill>
            </a:endParaRPr>
          </a:p>
          <a:p>
            <a:pPr marL="0" indent="0">
              <a:buNone/>
            </a:pPr>
            <a:r>
              <a:rPr lang="de-DE" dirty="0">
                <a:solidFill>
                  <a:prstClr val="black"/>
                </a:solidFill>
              </a:rPr>
              <a:t/>
            </a:r>
            <a:br>
              <a:rPr lang="de-DE" dirty="0">
                <a:solidFill>
                  <a:prstClr val="black"/>
                </a:solidFill>
              </a:rPr>
            </a:br>
            <a:r>
              <a:rPr lang="de-DE" dirty="0">
                <a:solidFill>
                  <a:prstClr val="black"/>
                </a:solidFill>
              </a:rPr>
              <a:t/>
            </a:r>
            <a:br>
              <a:rPr lang="de-DE" dirty="0">
                <a:solidFill>
                  <a:prstClr val="black"/>
                </a:solidFill>
              </a:rPr>
            </a:br>
            <a:endParaRPr lang="de-DE" dirty="0"/>
          </a:p>
          <a:p>
            <a:endParaRPr lang="de-DE" dirty="0"/>
          </a:p>
        </p:txBody>
      </p:sp>
      <p:sp>
        <p:nvSpPr>
          <p:cNvPr id="6" name="Foliennummernplatzhalter 5"/>
          <p:cNvSpPr>
            <a:spLocks noGrp="1"/>
          </p:cNvSpPr>
          <p:nvPr>
            <p:ph type="sldNum" sz="quarter" idx="12"/>
          </p:nvPr>
        </p:nvSpPr>
        <p:spPr/>
        <p:txBody>
          <a:bodyPr/>
          <a:lstStyle/>
          <a:p>
            <a:fld id="{44E1D6DB-6D14-406E-BF13-FC7015AA5B7B}" type="slidenum">
              <a:rPr lang="de-DE" smtClean="0"/>
              <a:t>5</a:t>
            </a:fld>
            <a:endParaRPr lang="de-DE"/>
          </a:p>
        </p:txBody>
      </p:sp>
    </p:spTree>
    <p:extLst>
      <p:ext uri="{BB962C8B-B14F-4D97-AF65-F5344CB8AC3E}">
        <p14:creationId xmlns:p14="http://schemas.microsoft.com/office/powerpoint/2010/main" val="233084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48419" y="2796755"/>
            <a:ext cx="10515600" cy="4351338"/>
          </a:xfrm>
        </p:spPr>
        <p:txBody>
          <a:bodyPr>
            <a:normAutofit/>
          </a:bodyPr>
          <a:lstStyle/>
          <a:p>
            <a:pPr marL="0" indent="0" algn="ctr">
              <a:buNone/>
            </a:pPr>
            <a:r>
              <a:rPr lang="de-DE" sz="3600" dirty="0">
                <a:solidFill>
                  <a:srgbClr val="C00000"/>
                </a:solidFill>
                <a:latin typeface="Arial" panose="020B0604020202020204" pitchFamily="34" charset="0"/>
                <a:cs typeface="Arial" panose="020B0604020202020204" pitchFamily="34" charset="0"/>
              </a:rPr>
              <a:t>Ausgangsthesen</a:t>
            </a:r>
          </a:p>
        </p:txBody>
      </p:sp>
      <p:sp>
        <p:nvSpPr>
          <p:cNvPr id="4" name="Foliennummernplatzhalter 3"/>
          <p:cNvSpPr>
            <a:spLocks noGrp="1"/>
          </p:cNvSpPr>
          <p:nvPr>
            <p:ph type="sldNum" sz="quarter" idx="12"/>
          </p:nvPr>
        </p:nvSpPr>
        <p:spPr/>
        <p:txBody>
          <a:bodyPr/>
          <a:lstStyle/>
          <a:p>
            <a:fld id="{44E1D6DB-6D14-406E-BF13-FC7015AA5B7B}" type="slidenum">
              <a:rPr lang="de-DE" smtClean="0">
                <a:solidFill>
                  <a:prstClr val="black">
                    <a:tint val="75000"/>
                  </a:prstClr>
                </a:solidFill>
              </a:rPr>
              <a:pPr/>
              <a:t>6</a:t>
            </a:fld>
            <a:endParaRPr lang="de-DE">
              <a:solidFill>
                <a:prstClr val="black">
                  <a:tint val="75000"/>
                </a:prstClr>
              </a:solidFill>
            </a:endParaRPr>
          </a:p>
        </p:txBody>
      </p:sp>
      <p:pic>
        <p:nvPicPr>
          <p:cNvPr id="5" name="Grafik 4"/>
          <p:cNvPicPr>
            <a:picLocks noChangeAspect="1"/>
          </p:cNvPicPr>
          <p:nvPr/>
        </p:nvPicPr>
        <p:blipFill>
          <a:blip r:embed="rId2"/>
          <a:stretch>
            <a:fillRect/>
          </a:stretch>
        </p:blipFill>
        <p:spPr>
          <a:xfrm>
            <a:off x="10639717" y="5035250"/>
            <a:ext cx="1048603" cy="1054699"/>
          </a:xfrm>
          <a:prstGeom prst="rect">
            <a:avLst/>
          </a:prstGeom>
        </p:spPr>
      </p:pic>
    </p:spTree>
    <p:extLst>
      <p:ext uri="{BB962C8B-B14F-4D97-AF65-F5344CB8AC3E}">
        <p14:creationId xmlns:p14="http://schemas.microsoft.com/office/powerpoint/2010/main" val="22928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492" y="0"/>
            <a:ext cx="10515600" cy="1325563"/>
          </a:xfrm>
        </p:spPr>
        <p:txBody>
          <a:bodyPr>
            <a:normAutofit/>
          </a:bodyPr>
          <a:lstStyle/>
          <a:p>
            <a:endParaRPr lang="de-DE" sz="4000" dirty="0">
              <a:solidFill>
                <a:srgbClr val="C00000"/>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776492" y="1189279"/>
            <a:ext cx="10913897" cy="4945191"/>
          </a:xfrm>
        </p:spPr>
        <p:txBody>
          <a:bodyPr>
            <a:normAutofit fontScale="55000" lnSpcReduction="20000"/>
          </a:bodyPr>
          <a:lstStyle/>
          <a:p>
            <a:pPr marL="0" lvl="0" indent="0">
              <a:lnSpc>
                <a:spcPct val="170000"/>
              </a:lnSpc>
              <a:spcAft>
                <a:spcPts val="1200"/>
              </a:spcAft>
              <a:buNone/>
              <a:tabLst>
                <a:tab pos="588010" algn="l"/>
              </a:tabLst>
            </a:pPr>
            <a:r>
              <a:rPr lang="de-DE" sz="38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These 1:</a:t>
            </a:r>
          </a:p>
          <a:p>
            <a:pPr marL="0" lvl="0" indent="0">
              <a:lnSpc>
                <a:spcPct val="170000"/>
              </a:lnSpc>
              <a:spcAft>
                <a:spcPts val="1200"/>
              </a:spcAft>
              <a:buNone/>
              <a:tabLst>
                <a:tab pos="588010" algn="l"/>
              </a:tabLst>
            </a:pPr>
            <a:r>
              <a:rPr lang="de-DE" sz="3800" dirty="0">
                <a:latin typeface="Arial" panose="020B0604020202020204" pitchFamily="34" charset="0"/>
                <a:ea typeface="SimSun" panose="02010600030101010101" pitchFamily="2" charset="-122"/>
                <a:cs typeface="Times New Roman" panose="02020603050405020304" pitchFamily="18" charset="0"/>
              </a:rPr>
              <a:t>Der IT-Planungsrat ist in das föderative Gesamtsystem nach einigen „administrativen Fehlversuchen“ (KoopA ADV, AK VI der IMK, Staatssekretärsarbeitsgruppe Deutschland-online) als eigentlich „artfremde“ Institution der klassischen Bund-Länder-Koordinierung von politisch-administrativen Entscheidungsprozessen der Digitalisierung öffentlicher Verwaltungen bei den sogenannten „Gemeinschaftsaufgaben“ im Grundgesetz mit einem zunächst eingegrenztem   Aufgabenspektrum (Standardisierung und Netzsteuerung), begrenzten Kompetenzen und damit einer geringen Wirkung „eingebaut“ worden.</a:t>
            </a: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de-DE" dirty="0"/>
          </a:p>
        </p:txBody>
      </p:sp>
      <p:pic>
        <p:nvPicPr>
          <p:cNvPr id="4" name="Grafik 3"/>
          <p:cNvPicPr>
            <a:picLocks noChangeAspect="1"/>
          </p:cNvPicPr>
          <p:nvPr/>
        </p:nvPicPr>
        <p:blipFill>
          <a:blip r:embed="rId2"/>
          <a:stretch>
            <a:fillRect/>
          </a:stretch>
        </p:blipFill>
        <p:spPr>
          <a:xfrm>
            <a:off x="10951181" y="5338234"/>
            <a:ext cx="1015377" cy="1018116"/>
          </a:xfrm>
          <a:prstGeom prst="rect">
            <a:avLst/>
          </a:prstGeom>
        </p:spPr>
      </p:pic>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7</a:t>
            </a:fld>
            <a:endParaRPr lang="de-DE">
              <a:solidFill>
                <a:prstClr val="black">
                  <a:tint val="75000"/>
                </a:prstClr>
              </a:solidFill>
            </a:endParaRPr>
          </a:p>
        </p:txBody>
      </p:sp>
    </p:spTree>
    <p:extLst>
      <p:ext uri="{BB962C8B-B14F-4D97-AF65-F5344CB8AC3E}">
        <p14:creationId xmlns:p14="http://schemas.microsoft.com/office/powerpoint/2010/main" val="157584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492" y="0"/>
            <a:ext cx="10515600" cy="1325563"/>
          </a:xfrm>
        </p:spPr>
        <p:txBody>
          <a:bodyPr>
            <a:normAutofit/>
          </a:bodyPr>
          <a:lstStyle/>
          <a:p>
            <a:pPr algn="ctr"/>
            <a:endParaRPr lang="de-DE" sz="4000" dirty="0">
              <a:solidFill>
                <a:srgbClr val="C00000"/>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776492" y="1438181"/>
            <a:ext cx="10353705" cy="4962617"/>
          </a:xfrm>
        </p:spPr>
        <p:txBody>
          <a:bodyPr>
            <a:normAutofit lnSpcReduction="10000"/>
          </a:bodyPr>
          <a:lstStyle/>
          <a:p>
            <a:pPr marL="457200" lvl="1" indent="0">
              <a:lnSpc>
                <a:spcPct val="107000"/>
              </a:lnSpc>
              <a:spcAft>
                <a:spcPts val="1200"/>
              </a:spcAft>
              <a:buNone/>
              <a:tabLst>
                <a:tab pos="588010" algn="l"/>
              </a:tabLst>
            </a:pPr>
            <a:r>
              <a:rPr lang="de-DE" sz="23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These 2:</a:t>
            </a:r>
          </a:p>
          <a:p>
            <a:pPr marL="457200" lvl="1" indent="0">
              <a:lnSpc>
                <a:spcPct val="150000"/>
              </a:lnSpc>
              <a:spcAft>
                <a:spcPts val="1200"/>
              </a:spcAft>
              <a:buNone/>
              <a:tabLst>
                <a:tab pos="588010" algn="l"/>
              </a:tabLst>
            </a:pPr>
            <a:r>
              <a:rPr lang="de-DE" sz="2100" dirty="0">
                <a:latin typeface="Arial" panose="020B0604020202020204" pitchFamily="34" charset="0"/>
                <a:ea typeface="SimSun" panose="02010600030101010101" pitchFamily="2" charset="-122"/>
                <a:cs typeface="Times New Roman" panose="02020603050405020304" pitchFamily="18" charset="0"/>
              </a:rPr>
              <a:t>Politische, gesellschaftliche und ökonomische Anforderungen an den Staat zur Digitalisierung der öffentlichen Verwaltung haben sich in den letzten Jahren in großen Schüben explosionsartig entwickelt. Damit haben sich auch die Funktion, die Aufgaben und der Rahmen des Handelns des IT-Planungsrates im Gesamtgefüge staatlicher Entscheidungen erheblich verändert. Der IT-Planungsrat hat sich in seiner Aufgabendefinition und -wahrnehmung und in seiner zunächst nur vorgesehenen eingeschränkten Koordinierungsfunktion gewandelt.</a:t>
            </a:r>
            <a:r>
              <a:rPr lang="de-DE" sz="1700" dirty="0">
                <a:latin typeface="Arial" panose="020B0604020202020204" pitchFamily="34" charset="0"/>
                <a:ea typeface="SimSun" panose="02010600030101010101" pitchFamily="2" charset="-122"/>
                <a:cs typeface="Times New Roman" panose="02020603050405020304" pitchFamily="18" charset="0"/>
              </a:rPr>
              <a:t/>
            </a:r>
            <a:br>
              <a:rPr lang="de-DE" sz="1700" dirty="0">
                <a:latin typeface="Arial" panose="020B0604020202020204" pitchFamily="34" charset="0"/>
                <a:ea typeface="SimSun" panose="02010600030101010101" pitchFamily="2" charset="-122"/>
                <a:cs typeface="Times New Roman" panose="02020603050405020304" pitchFamily="18" charset="0"/>
              </a:rPr>
            </a:br>
            <a:endParaRPr lang="de-DE" sz="17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de-DE" dirty="0"/>
          </a:p>
        </p:txBody>
      </p:sp>
      <p:pic>
        <p:nvPicPr>
          <p:cNvPr id="4" name="Grafik 3"/>
          <p:cNvPicPr>
            <a:picLocks noChangeAspect="1"/>
          </p:cNvPicPr>
          <p:nvPr/>
        </p:nvPicPr>
        <p:blipFill>
          <a:blip r:embed="rId2"/>
          <a:stretch>
            <a:fillRect/>
          </a:stretch>
        </p:blipFill>
        <p:spPr>
          <a:xfrm>
            <a:off x="10846111" y="5338234"/>
            <a:ext cx="1015377" cy="1018116"/>
          </a:xfrm>
          <a:prstGeom prst="rect">
            <a:avLst/>
          </a:prstGeom>
        </p:spPr>
      </p:pic>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8</a:t>
            </a:fld>
            <a:endParaRPr lang="de-DE">
              <a:solidFill>
                <a:prstClr val="black">
                  <a:tint val="75000"/>
                </a:prstClr>
              </a:solidFill>
            </a:endParaRPr>
          </a:p>
        </p:txBody>
      </p:sp>
    </p:spTree>
    <p:extLst>
      <p:ext uri="{BB962C8B-B14F-4D97-AF65-F5344CB8AC3E}">
        <p14:creationId xmlns:p14="http://schemas.microsoft.com/office/powerpoint/2010/main" val="299666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492" y="0"/>
            <a:ext cx="10515600" cy="1325563"/>
          </a:xfrm>
        </p:spPr>
        <p:txBody>
          <a:bodyPr>
            <a:normAutofit/>
          </a:bodyPr>
          <a:lstStyle/>
          <a:p>
            <a:pPr algn="ctr"/>
            <a:endParaRPr lang="de-DE" sz="4000" dirty="0">
              <a:solidFill>
                <a:srgbClr val="C00000"/>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630314" y="985421"/>
            <a:ext cx="10395751" cy="5078028"/>
          </a:xfrm>
        </p:spPr>
        <p:txBody>
          <a:bodyPr>
            <a:normAutofit fontScale="40000" lnSpcReduction="20000"/>
          </a:bodyPr>
          <a:lstStyle/>
          <a:p>
            <a:pPr marL="0" lvl="0" indent="0">
              <a:lnSpc>
                <a:spcPct val="107000"/>
              </a:lnSpc>
              <a:spcAft>
                <a:spcPts val="1200"/>
              </a:spcAft>
              <a:buNone/>
              <a:tabLst>
                <a:tab pos="588010" algn="l"/>
              </a:tabLst>
            </a:pPr>
            <a:endParaRPr lang="de-DE" sz="3000" b="1" dirty="0">
              <a:solidFill>
                <a:srgbClr val="C00000"/>
              </a:solidFill>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07000"/>
              </a:lnSpc>
              <a:spcAft>
                <a:spcPts val="1200"/>
              </a:spcAft>
              <a:buNone/>
              <a:tabLst>
                <a:tab pos="588010" algn="l"/>
              </a:tabLst>
            </a:pPr>
            <a:r>
              <a:rPr lang="de-DE" sz="71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These 3</a:t>
            </a:r>
          </a:p>
          <a:p>
            <a:pPr marL="0" indent="0">
              <a:lnSpc>
                <a:spcPct val="170000"/>
              </a:lnSpc>
              <a:spcAft>
                <a:spcPts val="1200"/>
              </a:spcAft>
              <a:buNone/>
              <a:tabLst>
                <a:tab pos="588010" algn="l"/>
              </a:tabLst>
            </a:pPr>
            <a:r>
              <a:rPr lang="de-DE" sz="5000" dirty="0">
                <a:latin typeface="Arial" panose="020B0604020202020204" pitchFamily="34" charset="0"/>
                <a:ea typeface="SimSun" panose="02010600030101010101" pitchFamily="2" charset="-122"/>
                <a:cs typeface="Arial" panose="020B0604020202020204" pitchFamily="34" charset="0"/>
              </a:rPr>
              <a:t>Durch den „politischen Kompromiss“ bei der Neuregelung des Bund-Länder-Finanzausgleiches ist die Funktion neu justiert worden ist: Von der Zuständigkeit für die Netzsteuerung und Standardisierung über die administrative Koordinierungsfunktion nach der Einfügung des Abs. 5 in Art. 91c GG zur politischen-administrativen Steuerung der Digitalisierung in der öffentlichen Verwaltung in Deutschland. Durch die Verabschiedung des OZG wurde mit diesem „Organisations- und Programmgesetz“ ein klarer inhaltlich und zeitlich bestimmter Handlungsauftrag an Bund und Länder erteilt und damit auf den IT-Planungsrat fokussiert. </a:t>
            </a:r>
            <a:endParaRPr lang="de-DE" sz="50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70000"/>
              </a:lnSpc>
              <a:spcAft>
                <a:spcPts val="1200"/>
              </a:spcAft>
              <a:buNone/>
              <a:tabLst>
                <a:tab pos="588010" algn="l"/>
              </a:tabLst>
            </a:pPr>
            <a:endParaRPr lang="de-DE" sz="6500" b="1" dirty="0">
              <a:solidFill>
                <a:srgbClr val="C00000"/>
              </a:solidFill>
              <a:latin typeface="Arial" panose="020B0604020202020204" pitchFamily="34" charset="0"/>
              <a:ea typeface="SimSun" panose="02010600030101010101" pitchFamily="2" charset="-122"/>
              <a:cs typeface="Times New Roman" panose="02020603050405020304" pitchFamily="18" charset="0"/>
            </a:endParaRPr>
          </a:p>
          <a:p>
            <a:pPr marL="457200" lvl="1" indent="0">
              <a:lnSpc>
                <a:spcPct val="170000"/>
              </a:lnSpc>
              <a:spcAft>
                <a:spcPts val="1200"/>
              </a:spcAft>
              <a:buNone/>
              <a:tabLst>
                <a:tab pos="588010" algn="l"/>
              </a:tabLst>
            </a:pPr>
            <a:endParaRPr lang="de-DE" sz="44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44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Arial" panose="020B0604020202020204" pitchFamily="34" charset="0"/>
              <a:ea typeface="SimSun" panose="02010600030101010101" pitchFamily="2" charset="-122"/>
              <a:cs typeface="Times New Roman" panose="02020603050405020304" pitchFamily="18" charset="0"/>
            </a:endParaRPr>
          </a:p>
          <a:p>
            <a:pPr marL="0" lvl="0" indent="0">
              <a:lnSpc>
                <a:spcPct val="170000"/>
              </a:lnSpc>
              <a:spcAft>
                <a:spcPts val="1200"/>
              </a:spcAft>
              <a:buNone/>
              <a:tabLst>
                <a:tab pos="588010" algn="l"/>
              </a:tabLst>
            </a:pP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de-DE" dirty="0"/>
          </a:p>
        </p:txBody>
      </p:sp>
      <p:pic>
        <p:nvPicPr>
          <p:cNvPr id="4" name="Grafik 3"/>
          <p:cNvPicPr>
            <a:picLocks noChangeAspect="1"/>
          </p:cNvPicPr>
          <p:nvPr/>
        </p:nvPicPr>
        <p:blipFill>
          <a:blip r:embed="rId2"/>
          <a:stretch>
            <a:fillRect/>
          </a:stretch>
        </p:blipFill>
        <p:spPr>
          <a:xfrm>
            <a:off x="11026065" y="5378731"/>
            <a:ext cx="1015377" cy="1018116"/>
          </a:xfrm>
          <a:prstGeom prst="rect">
            <a:avLst/>
          </a:prstGeom>
        </p:spPr>
      </p:pic>
      <p:sp>
        <p:nvSpPr>
          <p:cNvPr id="6" name="Foliennummernplatzhalter 5"/>
          <p:cNvSpPr>
            <a:spLocks noGrp="1"/>
          </p:cNvSpPr>
          <p:nvPr>
            <p:ph type="sldNum" sz="quarter" idx="12"/>
          </p:nvPr>
        </p:nvSpPr>
        <p:spPr/>
        <p:txBody>
          <a:bodyPr/>
          <a:lstStyle/>
          <a:p>
            <a:fld id="{44E1D6DB-6D14-406E-BF13-FC7015AA5B7B}"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287739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Breitbild</PresentationFormat>
  <Paragraphs>99</Paragraphs>
  <Slides>25</Slides>
  <Notes>0</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25</vt:i4>
      </vt:variant>
    </vt:vector>
  </HeadingPairs>
  <TitlesOfParts>
    <vt:vector size="38" baseType="lpstr">
      <vt:lpstr>SimSun</vt:lpstr>
      <vt:lpstr>Arial</vt:lpstr>
      <vt:lpstr>Calibri</vt:lpstr>
      <vt:lpstr>Calibri Light</vt:lpstr>
      <vt:lpstr>Roboto</vt:lpstr>
      <vt:lpstr>Times New Roman</vt:lpstr>
      <vt:lpstr>Wingdings</vt:lpstr>
      <vt:lpstr>Office Theme</vt:lpstr>
      <vt:lpstr>Office</vt:lpstr>
      <vt:lpstr>1_Office</vt:lpstr>
      <vt:lpstr>2_Office</vt:lpstr>
      <vt:lpstr>3_Office</vt:lpstr>
      <vt:lpstr>4_Office</vt:lpstr>
      <vt:lpstr>PowerPoint-Präsentation</vt:lpstr>
      <vt:lpstr>Panel OZG-Umsetzung: Positionsbestimmung aus verwaltungswissenschaftlicher Perspektive</vt:lpstr>
      <vt:lpstr>Panel OZG-Umsetzung : Positionsbestimmung aus verwaltungs- wissenschaftlicher Perspektive </vt:lpstr>
      <vt:lpstr>PowerPoint-Präsentation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Fragen für die Diskussion</vt:lpstr>
      <vt:lpstr>PowerPoint-Präsentation</vt:lpstr>
      <vt:lpstr>Panel OZG-Umsetzung: Positionsbestimmung aus verwaltungswissenschaftlicher Perspektive</vt:lpstr>
    </vt:vector>
  </TitlesOfParts>
  <Manager/>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OZG-Umsetzung : Positionsbestimmung aus verwaltungs- wissenschaftlicher Perspektive</dc:title>
  <dc:subject/>
  <dc:creator>Lühr, Henning</dc:creator>
  <cp:keywords/>
  <dc:description/>
  <cp:lastModifiedBy>Seckelmann, Margrit</cp:lastModifiedBy>
  <cp:revision>19</cp:revision>
  <dcterms:created xsi:type="dcterms:W3CDTF">2021-04-19T16:54:53Z</dcterms:created>
  <dcterms:modified xsi:type="dcterms:W3CDTF">2021-04-20T09:59:45Z</dcterms:modified>
  <cp:category/>
</cp:coreProperties>
</file>